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57" r:id="rId5"/>
    <p:sldId id="261" r:id="rId6"/>
    <p:sldId id="263" r:id="rId7"/>
    <p:sldId id="260" r:id="rId8"/>
    <p:sldId id="278" r:id="rId9"/>
    <p:sldId id="264" r:id="rId10"/>
    <p:sldId id="274" r:id="rId11"/>
    <p:sldId id="279" r:id="rId12"/>
    <p:sldId id="280" r:id="rId13"/>
    <p:sldId id="281" r:id="rId14"/>
    <p:sldId id="273" r:id="rId15"/>
    <p:sldId id="282" r:id="rId16"/>
    <p:sldId id="283" r:id="rId17"/>
    <p:sldId id="284" r:id="rId18"/>
    <p:sldId id="285" r:id="rId19"/>
    <p:sldId id="275" r:id="rId20"/>
    <p:sldId id="287" r:id="rId21"/>
    <p:sldId id="288" r:id="rId22"/>
    <p:sldId id="289" r:id="rId23"/>
    <p:sldId id="258" r:id="rId24"/>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04D66-0896-99C2-3424-6D26EBA5FBC8}" name="Zupin, Zoey" initials="ZZ" userId="S::zupinzoe@msu.edu::c46acb2a-c614-4ae3-90a7-d84a3b87ca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Strausser" initials="NS" lastIdx="1" clrIdx="0">
    <p:extLst>
      <p:ext uri="{19B8F6BF-5375-455C-9EA6-DF929625EA0E}">
        <p15:presenceInfo xmlns:p15="http://schemas.microsoft.com/office/powerpoint/2012/main" userId="Nicole Straus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F39"/>
    <a:srgbClr val="004432"/>
    <a:srgbClr val="BEAC86"/>
    <a:srgbClr val="FFFFFF"/>
    <a:srgbClr val="339966"/>
    <a:srgbClr val="008208"/>
    <a:srgbClr val="5E5E5E"/>
    <a:srgbClr val="282728"/>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7" autoAdjust="0"/>
    <p:restoredTop sz="96327"/>
  </p:normalViewPr>
  <p:slideViewPr>
    <p:cSldViewPr snapToGrid="0" snapToObjects="1">
      <p:cViewPr varScale="1">
        <p:scale>
          <a:sx n="67" d="100"/>
          <a:sy n="67" d="100"/>
        </p:scale>
        <p:origin x="30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254F2B99-EC82-4BDD-8118-B868FC12E079}" type="datetimeFigureOut">
              <a:rPr lang="en-US" smtClean="0"/>
              <a:t>3/7/2025</a:t>
            </a:fld>
            <a:endParaRPr lang="en-US"/>
          </a:p>
        </p:txBody>
      </p:sp>
      <p:sp>
        <p:nvSpPr>
          <p:cNvPr id="4" name="Slide Image Placeholder 3"/>
          <p:cNvSpPr>
            <a:spLocks noGrp="1" noRot="1" noChangeAspect="1"/>
          </p:cNvSpPr>
          <p:nvPr>
            <p:ph type="sldImg" idx="2"/>
          </p:nvPr>
        </p:nvSpPr>
        <p:spPr>
          <a:xfrm>
            <a:off x="2405063" y="1200150"/>
            <a:ext cx="25050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E785E49-2CDB-4566-A1A3-9008F37F3322}" type="slidenum">
              <a:rPr lang="en-US" smtClean="0"/>
              <a:t>‹#›</a:t>
            </a:fld>
            <a:endParaRPr lang="en-US"/>
          </a:p>
        </p:txBody>
      </p:sp>
    </p:spTree>
    <p:extLst>
      <p:ext uri="{BB962C8B-B14F-4D97-AF65-F5344CB8AC3E}">
        <p14:creationId xmlns:p14="http://schemas.microsoft.com/office/powerpoint/2010/main" val="75608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EB5FAA-DA50-D345-B304-F43C9EDF2084}"/>
              </a:ext>
            </a:extLst>
          </p:cNvPr>
          <p:cNvSpPr/>
          <p:nvPr userDrawn="1"/>
        </p:nvSpPr>
        <p:spPr>
          <a:xfrm>
            <a:off x="234462" y="828567"/>
            <a:ext cx="7254911" cy="14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11F731A-FC2D-3C4C-B875-07A8D3D08AF4}"/>
              </a:ext>
            </a:extLst>
          </p:cNvPr>
          <p:cNvSpPr>
            <a:spLocks noGrp="1"/>
          </p:cNvSpPr>
          <p:nvPr>
            <p:ph type="body" sz="quarter" idx="13" hasCustomPrompt="1"/>
          </p:nvPr>
        </p:nvSpPr>
        <p:spPr>
          <a:xfrm>
            <a:off x="234463" y="2371208"/>
            <a:ext cx="4255476" cy="363200"/>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WELCOME LETTER HEADLINE </a:t>
            </a:r>
          </a:p>
        </p:txBody>
      </p:sp>
      <p:sp>
        <p:nvSpPr>
          <p:cNvPr id="16" name="Rectangle 15">
            <a:extLst>
              <a:ext uri="{FF2B5EF4-FFF2-40B4-BE49-F238E27FC236}">
                <a16:creationId xmlns:a16="http://schemas.microsoft.com/office/drawing/2014/main" id="{AECA592E-78A6-F546-866B-3C1A04AC22F8}"/>
              </a:ext>
            </a:extLst>
          </p:cNvPr>
          <p:cNvSpPr/>
          <p:nvPr userDrawn="1"/>
        </p:nvSpPr>
        <p:spPr>
          <a:xfrm>
            <a:off x="4642337" y="2371207"/>
            <a:ext cx="2847037" cy="7417564"/>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92EDFB68-664E-964D-93A3-F4C64CA25681}"/>
              </a:ext>
            </a:extLst>
          </p:cNvPr>
          <p:cNvSpPr>
            <a:spLocks noGrp="1"/>
          </p:cNvSpPr>
          <p:nvPr>
            <p:ph type="body" sz="quarter" idx="14" hasCustomPrompt="1"/>
          </p:nvPr>
        </p:nvSpPr>
        <p:spPr>
          <a:xfrm>
            <a:off x="233974" y="2820349"/>
            <a:ext cx="4255476" cy="3627343"/>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lang="en-US" sz="1200" b="0" i="0">
                <a:effectLst/>
                <a:latin typeface="Arial Narrow" panose="020B0604020202020204" pitchFamily="34" charset="0"/>
                <a:cs typeface="Arial Narrow"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Sincerely,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Name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Title</a:t>
            </a:r>
          </a:p>
        </p:txBody>
      </p:sp>
      <p:sp>
        <p:nvSpPr>
          <p:cNvPr id="21" name="TextBox 20">
            <a:extLst>
              <a:ext uri="{FF2B5EF4-FFF2-40B4-BE49-F238E27FC236}">
                <a16:creationId xmlns:a16="http://schemas.microsoft.com/office/drawing/2014/main" id="{705E740E-460D-B649-BBA2-8F4D1D0AF4B1}"/>
              </a:ext>
            </a:extLst>
          </p:cNvPr>
          <p:cNvSpPr txBox="1"/>
          <p:nvPr userDrawn="1"/>
        </p:nvSpPr>
        <p:spPr>
          <a:xfrm>
            <a:off x="4728309" y="7502769"/>
            <a:ext cx="2688492"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Arial" panose="020B0604020202020204" pitchFamily="34" charset="0"/>
                <a:cs typeface="Arial" panose="020B0604020202020204" pitchFamily="34" charset="0"/>
              </a:rPr>
              <a:t>MSU is an affirmative-action, equal-opportunity employer, committed to achieving excellence through a diverse workforce and inclusive culture that encourages all people to reach their full potential. 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a:t>
            </a:r>
            <a:r>
              <a:rPr lang="en-US" sz="800" b="0" i="0" u="none" strike="noStrike" kern="1200" dirty="0">
                <a:solidFill>
                  <a:schemeClr val="bg1"/>
                </a:solidFill>
                <a:effectLst/>
                <a:latin typeface="Arial" panose="020B0604020202020204" pitchFamily="34" charset="0"/>
                <a:ea typeface="+mn-ea"/>
                <a:cs typeface="Arial" panose="020B0604020202020204" pitchFamily="34" charset="0"/>
              </a:rPr>
              <a:t>Quentin Tyler, Director, </a:t>
            </a:r>
            <a:r>
              <a:rPr lang="en-US" sz="800" b="0" i="0" dirty="0">
                <a:solidFill>
                  <a:schemeClr val="bg1"/>
                </a:solidFill>
                <a:latin typeface="Arial" panose="020B0604020202020204" pitchFamily="34" charset="0"/>
                <a:cs typeface="Arial" panose="020B0604020202020204" pitchFamily="34" charset="0"/>
              </a:rPr>
              <a:t>MSU Extension, East Lansing, MI 48824. This information is for educational purposes only. Reference to commercial products or trade names does not imply endorsement by MSU Extension or bias against those not mentioned.</a:t>
            </a:r>
            <a:endParaRPr lang="en-US" dirty="0"/>
          </a:p>
        </p:txBody>
      </p:sp>
      <p:sp>
        <p:nvSpPr>
          <p:cNvPr id="26" name="Text Placeholder 25">
            <a:extLst>
              <a:ext uri="{FF2B5EF4-FFF2-40B4-BE49-F238E27FC236}">
                <a16:creationId xmlns:a16="http://schemas.microsoft.com/office/drawing/2014/main" id="{689EEA89-1E18-BD44-8FAA-7AF17354D3E1}"/>
              </a:ext>
            </a:extLst>
          </p:cNvPr>
          <p:cNvSpPr>
            <a:spLocks noGrp="1"/>
          </p:cNvSpPr>
          <p:nvPr>
            <p:ph type="body" sz="quarter" idx="15" hasCustomPrompt="1"/>
          </p:nvPr>
        </p:nvSpPr>
        <p:spPr>
          <a:xfrm>
            <a:off x="282575" y="6626578"/>
            <a:ext cx="4064000" cy="263321"/>
          </a:xfrm>
        </p:spPr>
        <p:txBody>
          <a:bodyPr/>
          <a:lstStyle>
            <a:lvl1pPr marL="0" indent="0">
              <a:buNone/>
              <a:defRPr sz="1400" b="1" i="0">
                <a:solidFill>
                  <a:srgbClr val="004432"/>
                </a:solidFill>
                <a:latin typeface="Arial Narrow" panose="020B0604020202020204" pitchFamily="34" charset="0"/>
                <a:cs typeface="Arial Narrow" panose="020B0604020202020204" pitchFamily="34" charset="0"/>
              </a:defRPr>
            </a:lvl1pPr>
          </a:lstStyle>
          <a:p>
            <a:pPr lvl="0"/>
            <a:r>
              <a:rPr lang="en-US" dirty="0"/>
              <a:t>ANNOUNCEMENTS &amp; SPECIAL DATES or CONTENTS…</a:t>
            </a:r>
          </a:p>
        </p:txBody>
      </p:sp>
      <p:sp>
        <p:nvSpPr>
          <p:cNvPr id="32" name="Text Placeholder 31">
            <a:extLst>
              <a:ext uri="{FF2B5EF4-FFF2-40B4-BE49-F238E27FC236}">
                <a16:creationId xmlns:a16="http://schemas.microsoft.com/office/drawing/2014/main" id="{CB9E9B0A-25AC-874E-9DCF-8A860CA72A98}"/>
              </a:ext>
            </a:extLst>
          </p:cNvPr>
          <p:cNvSpPr>
            <a:spLocks noGrp="1"/>
          </p:cNvSpPr>
          <p:nvPr>
            <p:ph type="body" sz="quarter" idx="17" hasCustomPrompt="1"/>
          </p:nvPr>
        </p:nvSpPr>
        <p:spPr>
          <a:xfrm>
            <a:off x="282575" y="8202058"/>
            <a:ext cx="4064000" cy="148645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004432"/>
                </a:solidFill>
                <a:latin typeface="Arial Narrow" panose="020B0604020202020204" pitchFamily="34" charset="0"/>
                <a:cs typeface="Arial Narrow" panose="020B0604020202020204" pitchFamily="34" charset="0"/>
              </a:defRPr>
            </a:lvl1pPr>
            <a:lvl2pPr marL="388620" indent="0">
              <a:buNone/>
              <a:defRPr sz="1100" b="0" i="0">
                <a:solidFill>
                  <a:schemeClr val="bg1">
                    <a:lumMod val="95000"/>
                  </a:schemeClr>
                </a:solidFill>
                <a:latin typeface="Arial Narrow" panose="020B0604020202020204" pitchFamily="34" charset="0"/>
                <a:cs typeface="Arial Narrow" panose="020B0604020202020204" pitchFamily="34" charset="0"/>
              </a:defRPr>
            </a:lvl2pPr>
            <a:lvl3pPr marL="777240" indent="0">
              <a:buNone/>
              <a:defRPr sz="1100" b="0" i="0">
                <a:solidFill>
                  <a:schemeClr val="bg1">
                    <a:lumMod val="95000"/>
                  </a:schemeClr>
                </a:solidFill>
                <a:latin typeface="Arial Narrow" panose="020B0604020202020204" pitchFamily="34" charset="0"/>
                <a:cs typeface="Arial Narrow" panose="020B0604020202020204" pitchFamily="34" charset="0"/>
              </a:defRPr>
            </a:lvl3pPr>
            <a:lvl4pPr marL="1165860" indent="0">
              <a:buNone/>
              <a:defRPr sz="1100" b="0" i="0">
                <a:solidFill>
                  <a:schemeClr val="bg1">
                    <a:lumMod val="95000"/>
                  </a:schemeClr>
                </a:solidFill>
                <a:latin typeface="Arial Narrow" panose="020B0604020202020204" pitchFamily="34" charset="0"/>
                <a:cs typeface="Arial Narrow" panose="020B0604020202020204" pitchFamily="34" charset="0"/>
              </a:defRPr>
            </a:lvl4pPr>
            <a:lvl5pPr marL="1554480" indent="0">
              <a:buNone/>
              <a:defRPr sz="1100" b="0" i="0">
                <a:solidFill>
                  <a:schemeClr val="bg1">
                    <a:lumMod val="95000"/>
                  </a:schemeClr>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a:t>
            </a:r>
          </a:p>
        </p:txBody>
      </p:sp>
      <p:sp>
        <p:nvSpPr>
          <p:cNvPr id="3" name="TextBox 2">
            <a:extLst>
              <a:ext uri="{FF2B5EF4-FFF2-40B4-BE49-F238E27FC236}">
                <a16:creationId xmlns:a16="http://schemas.microsoft.com/office/drawing/2014/main" id="{91F9728F-ECF9-A345-9067-E3D6D6EFE50B}"/>
              </a:ext>
            </a:extLst>
          </p:cNvPr>
          <p:cNvSpPr txBox="1"/>
          <p:nvPr userDrawn="1"/>
        </p:nvSpPr>
        <p:spPr>
          <a:xfrm>
            <a:off x="4728309" y="2451017"/>
            <a:ext cx="2688492" cy="369332"/>
          </a:xfrm>
          <a:prstGeom prst="rect">
            <a:avLst/>
          </a:prstGeom>
          <a:noFill/>
        </p:spPr>
        <p:txBody>
          <a:bodyPr wrap="square" rtlCol="0">
            <a:spAutoFit/>
          </a:bodyPr>
          <a:lstStyle/>
          <a:p>
            <a:r>
              <a:rPr lang="en-US"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CONTACT US</a:t>
            </a:r>
          </a:p>
        </p:txBody>
      </p:sp>
      <p:sp>
        <p:nvSpPr>
          <p:cNvPr id="5" name="Content Placeholder 4">
            <a:extLst>
              <a:ext uri="{FF2B5EF4-FFF2-40B4-BE49-F238E27FC236}">
                <a16:creationId xmlns:a16="http://schemas.microsoft.com/office/drawing/2014/main" id="{203DA597-AFD9-FC46-AA3F-EFE518FE389C}"/>
              </a:ext>
            </a:extLst>
          </p:cNvPr>
          <p:cNvSpPr>
            <a:spLocks noGrp="1"/>
          </p:cNvSpPr>
          <p:nvPr>
            <p:ph sz="quarter" idx="19" hasCustomPrompt="1"/>
          </p:nvPr>
        </p:nvSpPr>
        <p:spPr>
          <a:xfrm>
            <a:off x="4728309" y="2913997"/>
            <a:ext cx="2509104" cy="2397403"/>
          </a:xfrm>
        </p:spPr>
        <p:txBody>
          <a:bodyPr>
            <a:normAutofit/>
          </a:bodyPr>
          <a:lstStyle>
            <a:lvl1pPr marL="0" indent="0" algn="l">
              <a:buNone/>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Staff Name</a:t>
            </a:r>
          </a:p>
          <a:p>
            <a:pPr lvl="0"/>
            <a:r>
              <a:rPr lang="en-US" dirty="0"/>
              <a:t>Title</a:t>
            </a:r>
          </a:p>
          <a:p>
            <a:pPr lvl="0"/>
            <a:endParaRPr lang="en-US" dirty="0"/>
          </a:p>
          <a:p>
            <a:pPr lvl="0"/>
            <a:r>
              <a:rPr lang="en-US" dirty="0"/>
              <a:t>Street Address</a:t>
            </a:r>
          </a:p>
          <a:p>
            <a:pPr lvl="0"/>
            <a:r>
              <a:rPr lang="en-US" dirty="0"/>
              <a:t>Street Address</a:t>
            </a:r>
          </a:p>
          <a:p>
            <a:pPr lvl="0"/>
            <a:r>
              <a:rPr lang="en-US" dirty="0"/>
              <a:t>Street Address</a:t>
            </a:r>
          </a:p>
          <a:p>
            <a:pPr lvl="0"/>
            <a:r>
              <a:rPr lang="en-US" dirty="0"/>
              <a:t>City, Michigan</a:t>
            </a:r>
          </a:p>
          <a:p>
            <a:pPr lvl="0"/>
            <a:r>
              <a:rPr lang="en-US" dirty="0"/>
              <a:t>Zip </a:t>
            </a:r>
          </a:p>
          <a:p>
            <a:pPr lvl="0"/>
            <a:endParaRPr lang="en-US" dirty="0"/>
          </a:p>
        </p:txBody>
      </p:sp>
      <p:sp>
        <p:nvSpPr>
          <p:cNvPr id="6" name="TextBox 5">
            <a:extLst>
              <a:ext uri="{FF2B5EF4-FFF2-40B4-BE49-F238E27FC236}">
                <a16:creationId xmlns:a16="http://schemas.microsoft.com/office/drawing/2014/main" id="{07574ACC-0517-F541-8771-662B72A1EFAE}"/>
              </a:ext>
            </a:extLst>
          </p:cNvPr>
          <p:cNvSpPr txBox="1"/>
          <p:nvPr userDrawn="1"/>
        </p:nvSpPr>
        <p:spPr>
          <a:xfrm>
            <a:off x="4727674" y="5412188"/>
            <a:ext cx="2509739" cy="338554"/>
          </a:xfrm>
          <a:prstGeom prst="rect">
            <a:avLst/>
          </a:prstGeom>
          <a:noFill/>
        </p:spPr>
        <p:txBody>
          <a:bodyPr wrap="square" rtlCol="0">
            <a:spAutoFit/>
          </a:bodyPr>
          <a:lstStyle/>
          <a:p>
            <a:r>
              <a:rPr lang="en-US" sz="1600"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PHONE &amp; EMAIL:</a:t>
            </a:r>
          </a:p>
        </p:txBody>
      </p:sp>
      <p:sp>
        <p:nvSpPr>
          <p:cNvPr id="25" name="TextBox 24">
            <a:extLst>
              <a:ext uri="{FF2B5EF4-FFF2-40B4-BE49-F238E27FC236}">
                <a16:creationId xmlns:a16="http://schemas.microsoft.com/office/drawing/2014/main" id="{6722E76A-7C1D-DA47-9076-09075DD77AF0}"/>
              </a:ext>
            </a:extLst>
          </p:cNvPr>
          <p:cNvSpPr txBox="1"/>
          <p:nvPr userDrawn="1"/>
        </p:nvSpPr>
        <p:spPr>
          <a:xfrm>
            <a:off x="4727674" y="6513582"/>
            <a:ext cx="2509739" cy="338554"/>
          </a:xfrm>
          <a:prstGeom prst="rect">
            <a:avLst/>
          </a:prstGeom>
          <a:noFill/>
        </p:spPr>
        <p:txBody>
          <a:bodyPr wrap="square" rtlCol="0">
            <a:spAutoFit/>
          </a:bodyPr>
          <a:lstStyle/>
          <a:p>
            <a:r>
              <a:rPr lang="en-US" sz="1600"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WEBSITE:</a:t>
            </a:r>
          </a:p>
        </p:txBody>
      </p:sp>
      <p:sp>
        <p:nvSpPr>
          <p:cNvPr id="12" name="Content Placeholder 11">
            <a:extLst>
              <a:ext uri="{FF2B5EF4-FFF2-40B4-BE49-F238E27FC236}">
                <a16:creationId xmlns:a16="http://schemas.microsoft.com/office/drawing/2014/main" id="{309802A8-3683-E94E-A3FC-12E46701D192}"/>
              </a:ext>
            </a:extLst>
          </p:cNvPr>
          <p:cNvSpPr>
            <a:spLocks noGrp="1"/>
          </p:cNvSpPr>
          <p:nvPr>
            <p:ph sz="quarter" idx="20" hasCustomPrompt="1"/>
          </p:nvPr>
        </p:nvSpPr>
        <p:spPr>
          <a:xfrm>
            <a:off x="4827588" y="5782331"/>
            <a:ext cx="2589212" cy="547566"/>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388620" indent="0">
              <a:buFont typeface="Arial" panose="020B0604020202020204" pitchFamily="34" charset="0"/>
              <a:buNone/>
              <a:defRPr sz="2000" b="0" i="0">
                <a:solidFill>
                  <a:schemeClr val="bg1"/>
                </a:solidFill>
                <a:latin typeface="Arial Narrow" panose="020B0604020202020204" pitchFamily="34" charset="0"/>
                <a:cs typeface="Arial Narrow" panose="020B0604020202020204" pitchFamily="34" charset="0"/>
              </a:defRPr>
            </a:lvl2pPr>
            <a:lvl3pPr marL="777240" indent="0">
              <a:buFont typeface="Arial" panose="020B0604020202020204" pitchFamily="34" charset="0"/>
              <a:buNone/>
              <a:defRPr sz="1600" b="0" i="0">
                <a:solidFill>
                  <a:schemeClr val="bg1"/>
                </a:solidFill>
                <a:latin typeface="Arial Narrow" panose="020B0604020202020204" pitchFamily="34" charset="0"/>
                <a:cs typeface="Arial Narrow" panose="020B0604020202020204" pitchFamily="34" charset="0"/>
              </a:defRPr>
            </a:lvl3pPr>
            <a:lvl4pPr marL="116586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4pPr>
            <a:lvl5pPr marL="155448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(XXX) XXX - XXXX</a:t>
            </a:r>
          </a:p>
          <a:p>
            <a:pPr lvl="0"/>
            <a:r>
              <a:rPr lang="en-US" dirty="0" err="1"/>
              <a:t>county@msue.msu.edu</a:t>
            </a:r>
            <a:endParaRPr lang="en-US" dirty="0"/>
          </a:p>
        </p:txBody>
      </p:sp>
      <p:sp>
        <p:nvSpPr>
          <p:cNvPr id="15" name="Content Placeholder 14">
            <a:extLst>
              <a:ext uri="{FF2B5EF4-FFF2-40B4-BE49-F238E27FC236}">
                <a16:creationId xmlns:a16="http://schemas.microsoft.com/office/drawing/2014/main" id="{D73307E0-6E9B-E240-8203-FF504AC53B58}"/>
              </a:ext>
            </a:extLst>
          </p:cNvPr>
          <p:cNvSpPr>
            <a:spLocks noGrp="1"/>
          </p:cNvSpPr>
          <p:nvPr>
            <p:ph sz="quarter" idx="21" hasCustomPrompt="1"/>
          </p:nvPr>
        </p:nvSpPr>
        <p:spPr>
          <a:xfrm>
            <a:off x="4827587" y="6859775"/>
            <a:ext cx="2661785" cy="488950"/>
          </a:xfrm>
        </p:spPr>
        <p:txBody>
          <a:bodyPr>
            <a:noAutofit/>
          </a:bodyPr>
          <a:lstStyle>
            <a:lvl1pPr marL="0" indent="0">
              <a:buNone/>
              <a:defRPr sz="1400" b="0" i="0">
                <a:solidFill>
                  <a:schemeClr val="bg1"/>
                </a:solidFill>
                <a:latin typeface="Arial Narrow" panose="020B0604020202020204" pitchFamily="34" charset="0"/>
                <a:cs typeface="Arial Narrow" panose="020B0604020202020204" pitchFamily="34" charset="0"/>
              </a:defRPr>
            </a:lvl1pPr>
            <a:lvl2pPr marL="388620" indent="0">
              <a:buNone/>
              <a:defRPr sz="1300" b="0" i="0">
                <a:solidFill>
                  <a:schemeClr val="bg1"/>
                </a:solidFill>
                <a:latin typeface="Arial Narrow" panose="020B0604020202020204" pitchFamily="34" charset="0"/>
                <a:cs typeface="Arial Narrow" panose="020B0604020202020204" pitchFamily="34" charset="0"/>
              </a:defRPr>
            </a:lvl2pPr>
            <a:lvl3pPr marL="777240" indent="0">
              <a:buNone/>
              <a:defRPr sz="1300" b="0" i="0">
                <a:solidFill>
                  <a:schemeClr val="bg1"/>
                </a:solidFill>
                <a:latin typeface="Arial Narrow" panose="020B0604020202020204" pitchFamily="34" charset="0"/>
                <a:cs typeface="Arial Narrow" panose="020B0604020202020204" pitchFamily="34" charset="0"/>
              </a:defRPr>
            </a:lvl3pPr>
            <a:lvl4pPr marL="1165860" indent="0">
              <a:buNone/>
              <a:defRPr sz="1300" b="0" i="0">
                <a:solidFill>
                  <a:schemeClr val="bg1"/>
                </a:solidFill>
                <a:latin typeface="Arial Narrow" panose="020B0604020202020204" pitchFamily="34" charset="0"/>
                <a:cs typeface="Arial Narrow" panose="020B0604020202020204" pitchFamily="34" charset="0"/>
              </a:defRPr>
            </a:lvl4pPr>
            <a:lvl5pPr marL="1554480" indent="0">
              <a:buNone/>
              <a:defRPr sz="1300" b="0" i="0">
                <a:solidFill>
                  <a:schemeClr val="bg1"/>
                </a:solidFill>
                <a:latin typeface="Arial Narrow" panose="020B0604020202020204" pitchFamily="34" charset="0"/>
                <a:cs typeface="Arial Narrow" panose="020B0604020202020204" pitchFamily="34" charset="0"/>
              </a:defRPr>
            </a:lvl5pPr>
          </a:lstStyle>
          <a:p>
            <a:pPr lvl="0"/>
            <a:r>
              <a:rPr lang="en-US" dirty="0" err="1"/>
              <a:t>msue.anr.msu.edu</a:t>
            </a:r>
            <a:r>
              <a:rPr lang="en-US" dirty="0"/>
              <a:t>/county/info/county</a:t>
            </a:r>
          </a:p>
        </p:txBody>
      </p:sp>
      <p:sp>
        <p:nvSpPr>
          <p:cNvPr id="11" name="Content Placeholder 10">
            <a:extLst>
              <a:ext uri="{FF2B5EF4-FFF2-40B4-BE49-F238E27FC236}">
                <a16:creationId xmlns:a16="http://schemas.microsoft.com/office/drawing/2014/main" id="{963BEAF1-076B-2542-B9B8-4FAE601EF0C0}"/>
              </a:ext>
            </a:extLst>
          </p:cNvPr>
          <p:cNvSpPr>
            <a:spLocks noGrp="1"/>
          </p:cNvSpPr>
          <p:nvPr>
            <p:ph sz="quarter" idx="22" hasCustomPrompt="1"/>
          </p:nvPr>
        </p:nvSpPr>
        <p:spPr>
          <a:xfrm>
            <a:off x="282575" y="6979690"/>
            <a:ext cx="4064000" cy="110000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1" i="0">
                <a:solidFill>
                  <a:srgbClr val="004432"/>
                </a:solidFill>
                <a:latin typeface="Arial Narrow" panose="020B0604020202020204" pitchFamily="34" charset="0"/>
                <a:cs typeface="Arial Narrow" panose="020B0604020202020204" pitchFamily="34" charset="0"/>
              </a:defRPr>
            </a:lvl1pPr>
            <a:lvl2pPr marL="388620" indent="0">
              <a:buNone/>
              <a:defRPr sz="1100" b="1" i="0">
                <a:solidFill>
                  <a:schemeClr val="bg1"/>
                </a:solidFill>
                <a:latin typeface="Arial Narrow" panose="020B0604020202020204" pitchFamily="34" charset="0"/>
                <a:cs typeface="Arial Narrow" panose="020B0604020202020204" pitchFamily="34" charset="0"/>
              </a:defRPr>
            </a:lvl2pPr>
            <a:lvl3pPr marL="777240" indent="0">
              <a:buNone/>
              <a:defRPr sz="1100" b="1" i="0">
                <a:solidFill>
                  <a:schemeClr val="bg1"/>
                </a:solidFill>
                <a:latin typeface="Arial Narrow" panose="020B0604020202020204" pitchFamily="34" charset="0"/>
                <a:cs typeface="Arial Narrow" panose="020B0604020202020204" pitchFamily="34" charset="0"/>
              </a:defRPr>
            </a:lvl3pPr>
            <a:lvl4pPr marL="1165860" indent="0">
              <a:buNone/>
              <a:defRPr sz="1100" b="1" i="0">
                <a:solidFill>
                  <a:schemeClr val="bg1"/>
                </a:solidFill>
                <a:latin typeface="Arial Narrow" panose="020B0604020202020204" pitchFamily="34" charset="0"/>
                <a:cs typeface="Arial Narrow" panose="020B0604020202020204" pitchFamily="34" charset="0"/>
              </a:defRPr>
            </a:lvl4pPr>
            <a:lvl5pPr marL="1554480" indent="0">
              <a:buNone/>
              <a:defRPr sz="1100" b="1" i="0">
                <a:solidFill>
                  <a:schemeClr val="bg1"/>
                </a:solidFill>
                <a:latin typeface="Arial Narrow" panose="020B0604020202020204" pitchFamily="34" charset="0"/>
                <a:cs typeface="Arial Narrow" panose="020B0604020202020204" pitchFamily="34" charset="0"/>
              </a:defRPr>
            </a:lvl5pPr>
          </a:lstStyle>
          <a:p>
            <a:pPr lvl="0"/>
            <a:r>
              <a:rPr lang="en-US" dirty="0"/>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EVENT  |  DATE  |  TIME  |  LOCATION</a:t>
            </a:r>
          </a:p>
          <a:p>
            <a:pPr lvl="0"/>
            <a:endParaRPr lang="en-US" dirty="0"/>
          </a:p>
        </p:txBody>
      </p:sp>
      <p:sp>
        <p:nvSpPr>
          <p:cNvPr id="4" name="Rectangle 3">
            <a:extLst>
              <a:ext uri="{FF2B5EF4-FFF2-40B4-BE49-F238E27FC236}">
                <a16:creationId xmlns:a16="http://schemas.microsoft.com/office/drawing/2014/main" id="{03095BC3-755D-FAF3-39A4-97148E5BF34B}"/>
              </a:ext>
            </a:extLst>
          </p:cNvPr>
          <p:cNvSpPr/>
          <p:nvPr userDrawn="1"/>
        </p:nvSpPr>
        <p:spPr>
          <a:xfrm>
            <a:off x="233972" y="6513582"/>
            <a:ext cx="4255478" cy="3275189"/>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9F5CFB7-231E-CD91-9EA4-BBF7F74A295C}"/>
              </a:ext>
            </a:extLst>
          </p:cNvPr>
          <p:cNvPicPr>
            <a:picLocks noChangeAspect="1"/>
          </p:cNvPicPr>
          <p:nvPr userDrawn="1"/>
        </p:nvPicPr>
        <p:blipFill rotWithShape="1">
          <a:blip r:embed="rId2">
            <a:alphaModFix amt="20000"/>
          </a:blip>
          <a:srcRect l="24180" t="21642" r="5331" b="62093"/>
          <a:stretch/>
        </p:blipFill>
        <p:spPr>
          <a:xfrm>
            <a:off x="174774" y="786009"/>
            <a:ext cx="7254911" cy="1498093"/>
          </a:xfrm>
          <a:prstGeom prst="rect">
            <a:avLst/>
          </a:prstGeom>
        </p:spPr>
      </p:pic>
      <p:pic>
        <p:nvPicPr>
          <p:cNvPr id="40" name="Picture 39" descr="Logo&#10;&#10;Description automatically generated with medium confidence">
            <a:extLst>
              <a:ext uri="{FF2B5EF4-FFF2-40B4-BE49-F238E27FC236}">
                <a16:creationId xmlns:a16="http://schemas.microsoft.com/office/drawing/2014/main" id="{F2405B17-5C2B-3745-A381-5DF29D99469D}"/>
              </a:ext>
            </a:extLst>
          </p:cNvPr>
          <p:cNvPicPr>
            <a:picLocks noChangeAspect="1"/>
          </p:cNvPicPr>
          <p:nvPr userDrawn="1"/>
        </p:nvPicPr>
        <p:blipFill>
          <a:blip r:embed="rId3"/>
          <a:stretch>
            <a:fillRect/>
          </a:stretch>
        </p:blipFill>
        <p:spPr>
          <a:xfrm>
            <a:off x="6046677" y="1305833"/>
            <a:ext cx="1663700" cy="1117600"/>
          </a:xfrm>
          <a:prstGeom prst="rect">
            <a:avLst/>
          </a:prstGeom>
        </p:spPr>
      </p:pic>
      <p:sp>
        <p:nvSpPr>
          <p:cNvPr id="44" name="Text Placeholder 43">
            <a:extLst>
              <a:ext uri="{FF2B5EF4-FFF2-40B4-BE49-F238E27FC236}">
                <a16:creationId xmlns:a16="http://schemas.microsoft.com/office/drawing/2014/main" id="{225A1728-9C7B-F44C-8C75-10F7FC4AA7B9}"/>
              </a:ext>
            </a:extLst>
          </p:cNvPr>
          <p:cNvSpPr>
            <a:spLocks noGrp="1"/>
          </p:cNvSpPr>
          <p:nvPr>
            <p:ph type="body" sz="quarter" idx="18" hasCustomPrompt="1"/>
          </p:nvPr>
        </p:nvSpPr>
        <p:spPr>
          <a:xfrm>
            <a:off x="593976" y="1710371"/>
            <a:ext cx="5523549" cy="377233"/>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dirty="0"/>
              <a:t>NAME OF COUNTY</a:t>
            </a:r>
          </a:p>
        </p:txBody>
      </p:sp>
      <p:sp>
        <p:nvSpPr>
          <p:cNvPr id="45" name="TextBox 44">
            <a:extLst>
              <a:ext uri="{FF2B5EF4-FFF2-40B4-BE49-F238E27FC236}">
                <a16:creationId xmlns:a16="http://schemas.microsoft.com/office/drawing/2014/main" id="{0765BB3D-6BDD-6647-A38A-22E9FE814D58}"/>
              </a:ext>
            </a:extLst>
          </p:cNvPr>
          <p:cNvSpPr txBox="1"/>
          <p:nvPr userDrawn="1"/>
        </p:nvSpPr>
        <p:spPr>
          <a:xfrm>
            <a:off x="432276" y="841484"/>
            <a:ext cx="5421854" cy="923330"/>
          </a:xfrm>
          <a:prstGeom prst="rect">
            <a:avLst/>
          </a:prstGeom>
          <a:noFill/>
        </p:spPr>
        <p:txBody>
          <a:bodyPr wrap="square" rtlCol="0">
            <a:spAutoFit/>
          </a:bodyPr>
          <a:lstStyle/>
          <a:p>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sp>
        <p:nvSpPr>
          <p:cNvPr id="7" name="Rectangle 6">
            <a:extLst>
              <a:ext uri="{FF2B5EF4-FFF2-40B4-BE49-F238E27FC236}">
                <a16:creationId xmlns:a16="http://schemas.microsoft.com/office/drawing/2014/main" id="{E2CEFAB0-8460-5548-9F7A-4A56F7694828}"/>
              </a:ext>
            </a:extLst>
          </p:cNvPr>
          <p:cNvSpPr/>
          <p:nvPr userDrawn="1"/>
        </p:nvSpPr>
        <p:spPr>
          <a:xfrm>
            <a:off x="234462" y="269629"/>
            <a:ext cx="7254911" cy="564425"/>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73732E5-1C05-DD4F-B4CF-BFAFA7493EBB}"/>
              </a:ext>
            </a:extLst>
          </p:cNvPr>
          <p:cNvPicPr>
            <a:picLocks noChangeAspect="1"/>
          </p:cNvPicPr>
          <p:nvPr userDrawn="1"/>
        </p:nvPicPr>
        <p:blipFill>
          <a:blip r:embed="rId4"/>
          <a:stretch>
            <a:fillRect/>
          </a:stretch>
        </p:blipFill>
        <p:spPr>
          <a:xfrm>
            <a:off x="6995160" y="410156"/>
            <a:ext cx="242888" cy="283369"/>
          </a:xfrm>
          <a:prstGeom prst="rect">
            <a:avLst/>
          </a:prstGeom>
        </p:spPr>
      </p:pic>
      <p:pic>
        <p:nvPicPr>
          <p:cNvPr id="8" name="Picture 7">
            <a:extLst>
              <a:ext uri="{FF2B5EF4-FFF2-40B4-BE49-F238E27FC236}">
                <a16:creationId xmlns:a16="http://schemas.microsoft.com/office/drawing/2014/main" id="{804B3426-9FA8-CE4B-8BB2-482033D73C81}"/>
              </a:ext>
            </a:extLst>
          </p:cNvPr>
          <p:cNvPicPr>
            <a:picLocks noChangeAspect="1"/>
          </p:cNvPicPr>
          <p:nvPr userDrawn="1"/>
        </p:nvPicPr>
        <p:blipFill>
          <a:blip r:embed="rId5"/>
          <a:stretch>
            <a:fillRect/>
          </a:stretch>
        </p:blipFill>
        <p:spPr>
          <a:xfrm>
            <a:off x="459402" y="395165"/>
            <a:ext cx="2185988" cy="283369"/>
          </a:xfrm>
          <a:prstGeom prst="rect">
            <a:avLst/>
          </a:prstGeom>
        </p:spPr>
      </p:pic>
      <p:sp>
        <p:nvSpPr>
          <p:cNvPr id="13" name="Content Placeholder 12">
            <a:extLst>
              <a:ext uri="{FF2B5EF4-FFF2-40B4-BE49-F238E27FC236}">
                <a16:creationId xmlns:a16="http://schemas.microsoft.com/office/drawing/2014/main" id="{214C2797-1CF5-8689-F46A-B31D8B0F097C}"/>
              </a:ext>
            </a:extLst>
          </p:cNvPr>
          <p:cNvSpPr>
            <a:spLocks noGrp="1"/>
          </p:cNvSpPr>
          <p:nvPr>
            <p:ph sz="quarter" idx="23" hasCustomPrompt="1"/>
          </p:nvPr>
        </p:nvSpPr>
        <p:spPr>
          <a:xfrm>
            <a:off x="5521510" y="919283"/>
            <a:ext cx="1965325" cy="317188"/>
          </a:xfrm>
        </p:spPr>
        <p:txBody>
          <a:bodyPr>
            <a:noAutofit/>
          </a:bodyPr>
          <a:lstStyle>
            <a:lvl1pPr marL="0" indent="0" algn="r">
              <a:buNone/>
              <a:defRPr sz="1600" b="1">
                <a:solidFill>
                  <a:srgbClr val="5E5E5E"/>
                </a:solidFill>
                <a:latin typeface="Arial" panose="020B0604020202020204" pitchFamily="34" charset="0"/>
                <a:cs typeface="Arial" panose="020B0604020202020204" pitchFamily="34" charset="0"/>
              </a:defRPr>
            </a:lvl1pPr>
            <a:lvl2pPr marL="388620" indent="0">
              <a:buNone/>
              <a:defRPr sz="1600">
                <a:latin typeface="Arial" panose="020B0604020202020204" pitchFamily="34" charset="0"/>
                <a:cs typeface="Arial" panose="020B0604020202020204" pitchFamily="34" charset="0"/>
              </a:defRPr>
            </a:lvl2pPr>
            <a:lvl3pPr marL="777240" indent="0">
              <a:buNone/>
              <a:defRPr sz="1200">
                <a:latin typeface="Arial" panose="020B0604020202020204" pitchFamily="34" charset="0"/>
                <a:cs typeface="Arial" panose="020B0604020202020204" pitchFamily="34" charset="0"/>
              </a:defRPr>
            </a:lvl3pPr>
            <a:lvl4pPr marL="1165860" indent="0">
              <a:buNone/>
              <a:defRPr sz="1100">
                <a:latin typeface="Arial" panose="020B0604020202020204" pitchFamily="34" charset="0"/>
                <a:cs typeface="Arial" panose="020B0604020202020204" pitchFamily="34" charset="0"/>
              </a:defRPr>
            </a:lvl4pPr>
            <a:lvl5pPr marL="1554480" indent="0">
              <a:buNone/>
              <a:defRPr sz="1100">
                <a:latin typeface="Arial" panose="020B0604020202020204" pitchFamily="34" charset="0"/>
                <a:cs typeface="Arial" panose="020B0604020202020204" pitchFamily="34" charset="0"/>
              </a:defRPr>
            </a:lvl5pPr>
          </a:lstStyle>
          <a:p>
            <a:pPr lvl="0"/>
            <a:r>
              <a:rPr lang="en-US" dirty="0"/>
              <a:t>May 2022</a:t>
            </a:r>
          </a:p>
        </p:txBody>
      </p:sp>
      <p:sp>
        <p:nvSpPr>
          <p:cNvPr id="2" name="Rectangle 1">
            <a:extLst>
              <a:ext uri="{FF2B5EF4-FFF2-40B4-BE49-F238E27FC236}">
                <a16:creationId xmlns:a16="http://schemas.microsoft.com/office/drawing/2014/main" id="{C44006BD-FB0E-60B0-172B-174ECE367077}"/>
              </a:ext>
            </a:extLst>
          </p:cNvPr>
          <p:cNvSpPr/>
          <p:nvPr userDrawn="1"/>
        </p:nvSpPr>
        <p:spPr>
          <a:xfrm>
            <a:off x="217043" y="29139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0556F3-06D6-2CEF-9750-8980FAB01F12}"/>
              </a:ext>
            </a:extLst>
          </p:cNvPr>
          <p:cNvPicPr>
            <a:picLocks noChangeAspect="1"/>
          </p:cNvPicPr>
          <p:nvPr userDrawn="1"/>
        </p:nvPicPr>
        <p:blipFill>
          <a:blip r:embed="rId4"/>
          <a:stretch>
            <a:fillRect/>
          </a:stretch>
        </p:blipFill>
        <p:spPr>
          <a:xfrm>
            <a:off x="6977741" y="431926"/>
            <a:ext cx="242888" cy="283369"/>
          </a:xfrm>
          <a:prstGeom prst="rect">
            <a:avLst/>
          </a:prstGeom>
        </p:spPr>
      </p:pic>
      <p:sp>
        <p:nvSpPr>
          <p:cNvPr id="19" name="Triangle 12">
            <a:extLst>
              <a:ext uri="{FF2B5EF4-FFF2-40B4-BE49-F238E27FC236}">
                <a16:creationId xmlns:a16="http://schemas.microsoft.com/office/drawing/2014/main" id="{105BED2B-94E9-43FD-AF2A-582DED68D525}"/>
              </a:ext>
            </a:extLst>
          </p:cNvPr>
          <p:cNvSpPr/>
          <p:nvPr userDrawn="1"/>
        </p:nvSpPr>
        <p:spPr>
          <a:xfrm rot="10800000">
            <a:off x="516933" y="67045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407DFD9-5D40-E5A4-FB68-299867A92F9B}"/>
              </a:ext>
            </a:extLst>
          </p:cNvPr>
          <p:cNvPicPr>
            <a:picLocks noChangeAspect="1"/>
          </p:cNvPicPr>
          <p:nvPr userDrawn="1"/>
        </p:nvPicPr>
        <p:blipFill>
          <a:blip r:embed="rId5"/>
          <a:stretch>
            <a:fillRect/>
          </a:stretch>
        </p:blipFill>
        <p:spPr>
          <a:xfrm>
            <a:off x="441983" y="416935"/>
            <a:ext cx="2185988" cy="283369"/>
          </a:xfrm>
          <a:prstGeom prst="rect">
            <a:avLst/>
          </a:prstGeom>
        </p:spPr>
      </p:pic>
    </p:spTree>
    <p:extLst>
      <p:ext uri="{BB962C8B-B14F-4D97-AF65-F5344CB8AC3E}">
        <p14:creationId xmlns:p14="http://schemas.microsoft.com/office/powerpoint/2010/main" val="12377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descr="A group of people sitting around a table with flags&#10;&#10;Description automatically generated with medium confidence">
            <a:extLst>
              <a:ext uri="{FF2B5EF4-FFF2-40B4-BE49-F238E27FC236}">
                <a16:creationId xmlns:a16="http://schemas.microsoft.com/office/drawing/2014/main" id="{4AAB52B2-8645-3F4D-B6BA-61ED7D62F6FA}"/>
              </a:ext>
            </a:extLst>
          </p:cNvPr>
          <p:cNvPicPr>
            <a:picLocks noChangeAspect="1"/>
          </p:cNvPicPr>
          <p:nvPr userDrawn="1"/>
        </p:nvPicPr>
        <p:blipFill>
          <a:blip r:embed="rId2"/>
          <a:stretch>
            <a:fillRect/>
          </a:stretch>
        </p:blipFill>
        <p:spPr>
          <a:xfrm>
            <a:off x="2222500" y="8254635"/>
            <a:ext cx="5265738" cy="1469086"/>
          </a:xfrm>
          <a:prstGeom prst="rect">
            <a:avLst/>
          </a:prstGeom>
        </p:spPr>
      </p:pic>
      <p:sp>
        <p:nvSpPr>
          <p:cNvPr id="21" name="Text Placeholder 2">
            <a:extLst>
              <a:ext uri="{FF2B5EF4-FFF2-40B4-BE49-F238E27FC236}">
                <a16:creationId xmlns:a16="http://schemas.microsoft.com/office/drawing/2014/main" id="{C4F3B642-E3AD-5048-981E-ACE30040140E}"/>
              </a:ext>
            </a:extLst>
          </p:cNvPr>
          <p:cNvSpPr>
            <a:spLocks noGrp="1"/>
          </p:cNvSpPr>
          <p:nvPr>
            <p:ph type="body" sz="quarter" idx="22" hasCustomPrompt="1"/>
          </p:nvPr>
        </p:nvSpPr>
        <p:spPr>
          <a:xfrm>
            <a:off x="22282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endParaRPr lang="en-US" dirty="0"/>
          </a:p>
          <a:p>
            <a:pPr lvl="0"/>
            <a:endParaRPr lang="en-US" dirty="0"/>
          </a:p>
          <a:p>
            <a:pPr lvl="0"/>
            <a:endParaRPr lang="en-US" dirty="0"/>
          </a:p>
          <a:p>
            <a:pPr lvl="0"/>
            <a:endParaRPr lang="en-US" dirty="0"/>
          </a:p>
        </p:txBody>
      </p:sp>
      <p:sp>
        <p:nvSpPr>
          <p:cNvPr id="22" name="Rectangle 21">
            <a:extLst>
              <a:ext uri="{FF2B5EF4-FFF2-40B4-BE49-F238E27FC236}">
                <a16:creationId xmlns:a16="http://schemas.microsoft.com/office/drawing/2014/main" id="{EC9275E3-23ED-1B45-AF34-5B21DDA6DBC5}"/>
              </a:ext>
            </a:extLst>
          </p:cNvPr>
          <p:cNvSpPr/>
          <p:nvPr userDrawn="1"/>
        </p:nvSpPr>
        <p:spPr>
          <a:xfrm>
            <a:off x="233327"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20AF5C9-ADCD-8742-A227-059341CF4E14}"/>
              </a:ext>
            </a:extLst>
          </p:cNvPr>
          <p:cNvSpPr>
            <a:spLocks noGrp="1"/>
          </p:cNvSpPr>
          <p:nvPr>
            <p:ph type="body" sz="quarter" idx="23" hasCustomPrompt="1"/>
          </p:nvPr>
        </p:nvSpPr>
        <p:spPr>
          <a:xfrm>
            <a:off x="233326" y="1728188"/>
            <a:ext cx="1880287" cy="374754"/>
          </a:xfrm>
        </p:spPr>
        <p:txBody>
          <a:bodyPr>
            <a:no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buNone/>
              <a:defRPr b="0" i="0">
                <a:solidFill>
                  <a:schemeClr val="bg1"/>
                </a:solidFill>
                <a:latin typeface="Arial Narrow" panose="020B0604020202020204" pitchFamily="34" charset="0"/>
                <a:cs typeface="Arial Narrow" panose="020B0604020202020204" pitchFamily="34" charset="0"/>
              </a:defRPr>
            </a:lvl2pPr>
            <a:lvl3pPr marL="777240" indent="0">
              <a:buNone/>
              <a:defRPr b="0" i="0">
                <a:solidFill>
                  <a:schemeClr val="bg1"/>
                </a:solidFill>
                <a:latin typeface="Arial Narrow" panose="020B0604020202020204" pitchFamily="34" charset="0"/>
                <a:cs typeface="Arial Narrow" panose="020B0604020202020204" pitchFamily="34" charset="0"/>
              </a:defRPr>
            </a:lvl3pPr>
            <a:lvl4pPr marL="1165860" indent="0">
              <a:buNone/>
              <a:defRPr b="0" i="0">
                <a:solidFill>
                  <a:schemeClr val="bg1"/>
                </a:solidFill>
                <a:latin typeface="Arial Narrow" panose="020B0604020202020204" pitchFamily="34" charset="0"/>
                <a:cs typeface="Arial Narrow" panose="020B0604020202020204" pitchFamily="34" charset="0"/>
              </a:defRPr>
            </a:lvl4pPr>
          </a:lstStyle>
          <a:p>
            <a:pPr lvl="0"/>
            <a:r>
              <a:rPr lang="en-US" dirty="0"/>
              <a:t>SAMPLE SIDEBAR</a:t>
            </a:r>
          </a:p>
        </p:txBody>
      </p:sp>
      <p:sp>
        <p:nvSpPr>
          <p:cNvPr id="6" name="Text Placeholder 5">
            <a:extLst>
              <a:ext uri="{FF2B5EF4-FFF2-40B4-BE49-F238E27FC236}">
                <a16:creationId xmlns:a16="http://schemas.microsoft.com/office/drawing/2014/main" id="{6036E667-E44E-D74F-AB67-68D54EEB4F10}"/>
              </a:ext>
            </a:extLst>
          </p:cNvPr>
          <p:cNvSpPr>
            <a:spLocks noGrp="1"/>
          </p:cNvSpPr>
          <p:nvPr>
            <p:ph type="body" sz="quarter" idx="24" hasCustomPrompt="1"/>
          </p:nvPr>
        </p:nvSpPr>
        <p:spPr>
          <a:xfrm>
            <a:off x="419032" y="2273863"/>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dirty="0"/>
          </a:p>
          <a:p>
            <a:pPr lvl="0"/>
            <a:endParaRPr lang="en-US" dirty="0"/>
          </a:p>
        </p:txBody>
      </p:sp>
      <p:sp>
        <p:nvSpPr>
          <p:cNvPr id="27" name="Text Placeholder 5">
            <a:extLst>
              <a:ext uri="{FF2B5EF4-FFF2-40B4-BE49-F238E27FC236}">
                <a16:creationId xmlns:a16="http://schemas.microsoft.com/office/drawing/2014/main" id="{204ED2A8-BFFD-7449-8523-C542F9619945}"/>
              </a:ext>
            </a:extLst>
          </p:cNvPr>
          <p:cNvSpPr>
            <a:spLocks noGrp="1"/>
          </p:cNvSpPr>
          <p:nvPr>
            <p:ph type="body" sz="quarter" idx="25" hasCustomPrompt="1"/>
          </p:nvPr>
        </p:nvSpPr>
        <p:spPr>
          <a:xfrm>
            <a:off x="419032" y="6013850"/>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dirty="0"/>
          </a:p>
          <a:p>
            <a:pPr lvl="0"/>
            <a:endParaRPr lang="en-US" dirty="0"/>
          </a:p>
        </p:txBody>
      </p:sp>
      <p:pic>
        <p:nvPicPr>
          <p:cNvPr id="16" name="Picture 15">
            <a:extLst>
              <a:ext uri="{FF2B5EF4-FFF2-40B4-BE49-F238E27FC236}">
                <a16:creationId xmlns:a16="http://schemas.microsoft.com/office/drawing/2014/main" id="{F65F10BC-0EBB-190A-696C-0631B3FD78F9}"/>
              </a:ext>
            </a:extLst>
          </p:cNvPr>
          <p:cNvPicPr>
            <a:picLocks noChangeAspect="1"/>
          </p:cNvPicPr>
          <p:nvPr userDrawn="1"/>
        </p:nvPicPr>
        <p:blipFill rotWithShape="1">
          <a:blip r:embed="rId3">
            <a:alphaModFix amt="20000"/>
          </a:blip>
          <a:srcRect l="24180" t="21642" r="5331" b="69886"/>
          <a:stretch/>
        </p:blipFill>
        <p:spPr>
          <a:xfrm>
            <a:off x="231924" y="776944"/>
            <a:ext cx="7254911" cy="780324"/>
          </a:xfrm>
          <a:prstGeom prst="rect">
            <a:avLst/>
          </a:prstGeom>
        </p:spPr>
      </p:pic>
      <p:sp>
        <p:nvSpPr>
          <p:cNvPr id="29" name="TextBox 28">
            <a:extLst>
              <a:ext uri="{FF2B5EF4-FFF2-40B4-BE49-F238E27FC236}">
                <a16:creationId xmlns:a16="http://schemas.microsoft.com/office/drawing/2014/main" id="{DDED9458-577D-0A47-A07E-41CA8C590614}"/>
              </a:ext>
            </a:extLst>
          </p:cNvPr>
          <p:cNvSpPr txBox="1"/>
          <p:nvPr userDrawn="1"/>
        </p:nvSpPr>
        <p:spPr>
          <a:xfrm>
            <a:off x="614560" y="897585"/>
            <a:ext cx="6872275"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STATEWIDE CALENDAR OF EVENTS</a:t>
            </a:r>
          </a:p>
        </p:txBody>
      </p:sp>
      <p:sp>
        <p:nvSpPr>
          <p:cNvPr id="11" name="Rectangle 10">
            <a:extLst>
              <a:ext uri="{FF2B5EF4-FFF2-40B4-BE49-F238E27FC236}">
                <a16:creationId xmlns:a16="http://schemas.microsoft.com/office/drawing/2014/main" id="{126C9E7C-9046-BB43-ADB7-94ABE872705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29DF0C-327F-244E-A75E-383146F3E465}"/>
              </a:ext>
            </a:extLst>
          </p:cNvPr>
          <p:cNvPicPr>
            <a:picLocks noChangeAspect="1"/>
          </p:cNvPicPr>
          <p:nvPr userDrawn="1"/>
        </p:nvPicPr>
        <p:blipFill>
          <a:blip r:embed="rId4"/>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5EDD3704-1ABC-0E4B-ADA6-D5E01C481ABE}"/>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3B5C7D-30D3-2C4C-97CF-D70869F36679}"/>
              </a:ext>
            </a:extLst>
          </p:cNvPr>
          <p:cNvPicPr>
            <a:picLocks noChangeAspect="1"/>
          </p:cNvPicPr>
          <p:nvPr userDrawn="1"/>
        </p:nvPicPr>
        <p:blipFill>
          <a:blip r:embed="rId5"/>
          <a:stretch>
            <a:fillRect/>
          </a:stretch>
        </p:blipFill>
        <p:spPr>
          <a:xfrm>
            <a:off x="459402" y="395165"/>
            <a:ext cx="2185988" cy="283369"/>
          </a:xfrm>
          <a:prstGeom prst="rect">
            <a:avLst/>
          </a:prstGeom>
        </p:spPr>
      </p:pic>
    </p:spTree>
    <p:extLst>
      <p:ext uri="{BB962C8B-B14F-4D97-AF65-F5344CB8AC3E}">
        <p14:creationId xmlns:p14="http://schemas.microsoft.com/office/powerpoint/2010/main" val="212882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0624A6-E7C8-CA07-D907-76A708711FA5}"/>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8" name="Rectangle 7">
            <a:extLst>
              <a:ext uri="{FF2B5EF4-FFF2-40B4-BE49-F238E27FC236}">
                <a16:creationId xmlns:a16="http://schemas.microsoft.com/office/drawing/2014/main" id="{11FC0C44-E890-C249-B21B-01D7439DDC4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683CD4-0F7F-EF47-A6AF-1B9A0C7EF23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62C95256-CD46-C54D-8ADE-37A98B198145}"/>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0CCC68-803A-2447-BEE2-0C949C16A58B}"/>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3" name="Text Placeholder 13">
            <a:extLst>
              <a:ext uri="{FF2B5EF4-FFF2-40B4-BE49-F238E27FC236}">
                <a16:creationId xmlns:a16="http://schemas.microsoft.com/office/drawing/2014/main" id="{CE4C9D7A-163A-B64D-8D9E-1478BBF10BD1}"/>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18" name="Picture Placeholder 17">
            <a:extLst>
              <a:ext uri="{FF2B5EF4-FFF2-40B4-BE49-F238E27FC236}">
                <a16:creationId xmlns:a16="http://schemas.microsoft.com/office/drawing/2014/main" id="{98210ABF-463D-E642-82D3-E8A3E00089AB}"/>
              </a:ext>
            </a:extLst>
          </p:cNvPr>
          <p:cNvSpPr>
            <a:spLocks noGrp="1"/>
          </p:cNvSpPr>
          <p:nvPr>
            <p:ph type="pic" sz="quarter" idx="19" hasCustomPrompt="1"/>
          </p:nvPr>
        </p:nvSpPr>
        <p:spPr>
          <a:xfrm>
            <a:off x="237966" y="2072512"/>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0" name="Text Placeholder 19">
            <a:extLst>
              <a:ext uri="{FF2B5EF4-FFF2-40B4-BE49-F238E27FC236}">
                <a16:creationId xmlns:a16="http://schemas.microsoft.com/office/drawing/2014/main" id="{3ED3A96C-146D-0A4E-9692-E4D7E998FC44}"/>
              </a:ext>
            </a:extLst>
          </p:cNvPr>
          <p:cNvSpPr>
            <a:spLocks noGrp="1"/>
          </p:cNvSpPr>
          <p:nvPr>
            <p:ph type="body" sz="quarter" idx="20" hasCustomPrompt="1"/>
          </p:nvPr>
        </p:nvSpPr>
        <p:spPr>
          <a:xfrm>
            <a:off x="3182112" y="2072511"/>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22" name="Text Placeholder 13">
            <a:extLst>
              <a:ext uri="{FF2B5EF4-FFF2-40B4-BE49-F238E27FC236}">
                <a16:creationId xmlns:a16="http://schemas.microsoft.com/office/drawing/2014/main" id="{1428324C-21CC-E94B-BDA6-A412AA62368D}"/>
              </a:ext>
            </a:extLst>
          </p:cNvPr>
          <p:cNvSpPr>
            <a:spLocks noGrp="1"/>
          </p:cNvSpPr>
          <p:nvPr>
            <p:ph type="body" sz="quarter" idx="21" hasCustomPrompt="1"/>
          </p:nvPr>
        </p:nvSpPr>
        <p:spPr>
          <a:xfrm>
            <a:off x="234461" y="4362253"/>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24" name="Text Placeholder 19">
            <a:extLst>
              <a:ext uri="{FF2B5EF4-FFF2-40B4-BE49-F238E27FC236}">
                <a16:creationId xmlns:a16="http://schemas.microsoft.com/office/drawing/2014/main" id="{274538EE-AAE1-024F-94F4-0CE963C00305}"/>
              </a:ext>
            </a:extLst>
          </p:cNvPr>
          <p:cNvSpPr>
            <a:spLocks noGrp="1"/>
          </p:cNvSpPr>
          <p:nvPr>
            <p:ph type="body" sz="quarter" idx="23" hasCustomPrompt="1"/>
          </p:nvPr>
        </p:nvSpPr>
        <p:spPr>
          <a:xfrm>
            <a:off x="3182112" y="4802512"/>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25" name="Text Placeholder 13">
            <a:extLst>
              <a:ext uri="{FF2B5EF4-FFF2-40B4-BE49-F238E27FC236}">
                <a16:creationId xmlns:a16="http://schemas.microsoft.com/office/drawing/2014/main" id="{D79277B8-067F-5340-9360-088848EC05DE}"/>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28" name="Picture Placeholder 17">
            <a:extLst>
              <a:ext uri="{FF2B5EF4-FFF2-40B4-BE49-F238E27FC236}">
                <a16:creationId xmlns:a16="http://schemas.microsoft.com/office/drawing/2014/main" id="{6E3EA0D9-48DD-734E-A5C0-B894B03EA395}"/>
              </a:ext>
            </a:extLst>
          </p:cNvPr>
          <p:cNvSpPr>
            <a:spLocks noGrp="1"/>
          </p:cNvSpPr>
          <p:nvPr>
            <p:ph type="pic" sz="quarter" idx="27" hasCustomPrompt="1"/>
          </p:nvPr>
        </p:nvSpPr>
        <p:spPr>
          <a:xfrm>
            <a:off x="233973" y="4802511"/>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9" name="Picture Placeholder 17">
            <a:extLst>
              <a:ext uri="{FF2B5EF4-FFF2-40B4-BE49-F238E27FC236}">
                <a16:creationId xmlns:a16="http://schemas.microsoft.com/office/drawing/2014/main" id="{709D9633-A4BA-AA47-A525-7702AB8980B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30" name="TextBox 29">
            <a:extLst>
              <a:ext uri="{FF2B5EF4-FFF2-40B4-BE49-F238E27FC236}">
                <a16:creationId xmlns:a16="http://schemas.microsoft.com/office/drawing/2014/main" id="{449D0DCD-4B6B-0545-8F1C-1F2590B7C2B8}"/>
              </a:ext>
            </a:extLst>
          </p:cNvPr>
          <p:cNvSpPr txBox="1"/>
          <p:nvPr userDrawn="1"/>
        </p:nvSpPr>
        <p:spPr>
          <a:xfrm>
            <a:off x="631993" y="901963"/>
            <a:ext cx="6824807"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STATEWIDE 4-H NEWS</a:t>
            </a:r>
          </a:p>
        </p:txBody>
      </p:sp>
      <p:sp>
        <p:nvSpPr>
          <p:cNvPr id="17" name="Text Placeholder 19">
            <a:extLst>
              <a:ext uri="{FF2B5EF4-FFF2-40B4-BE49-F238E27FC236}">
                <a16:creationId xmlns:a16="http://schemas.microsoft.com/office/drawing/2014/main" id="{7148C395-4A37-2044-9C31-2F78AB38BC61}"/>
              </a:ext>
            </a:extLst>
          </p:cNvPr>
          <p:cNvSpPr>
            <a:spLocks noGrp="1"/>
          </p:cNvSpPr>
          <p:nvPr>
            <p:ph type="body" sz="quarter" idx="29" hasCustomPrompt="1"/>
          </p:nvPr>
        </p:nvSpPr>
        <p:spPr>
          <a:xfrm>
            <a:off x="3182112" y="7529384"/>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Tree>
    <p:extLst>
      <p:ext uri="{BB962C8B-B14F-4D97-AF65-F5344CB8AC3E}">
        <p14:creationId xmlns:p14="http://schemas.microsoft.com/office/powerpoint/2010/main" val="16373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F6D2D-28D2-7A83-0994-C6914D0172AC}"/>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9" name="Rectangle 18">
            <a:extLst>
              <a:ext uri="{FF2B5EF4-FFF2-40B4-BE49-F238E27FC236}">
                <a16:creationId xmlns:a16="http://schemas.microsoft.com/office/drawing/2014/main" id="{85A9B738-82DB-2049-89F7-9A1C3F302C7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A7CE63-98E5-1642-A0B5-D4D998B8DFE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E160273F-4ACB-2440-A7CA-47E5CB15DCE8}"/>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6593B02-72FE-C14F-AB6F-14DFAAC59E1E}"/>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7" name="TextBox 16">
            <a:extLst>
              <a:ext uri="{FF2B5EF4-FFF2-40B4-BE49-F238E27FC236}">
                <a16:creationId xmlns:a16="http://schemas.microsoft.com/office/drawing/2014/main" id="{A4B73220-EFAB-3044-81FF-A955AAF1E01E}"/>
              </a:ext>
            </a:extLst>
          </p:cNvPr>
          <p:cNvSpPr txBox="1"/>
          <p:nvPr userDrawn="1"/>
        </p:nvSpPr>
        <p:spPr>
          <a:xfrm>
            <a:off x="621792" y="897585"/>
            <a:ext cx="686644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COUNTY CALENDAR OF EVENTS </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9E957911-A8B2-9A4A-89EA-5DC0C3FE62E8}"/>
              </a:ext>
            </a:extLst>
          </p:cNvPr>
          <p:cNvPicPr>
            <a:picLocks noChangeAspect="1"/>
          </p:cNvPicPr>
          <p:nvPr userDrawn="1"/>
        </p:nvPicPr>
        <p:blipFill>
          <a:blip r:embed="rId5"/>
          <a:stretch>
            <a:fillRect/>
          </a:stretch>
        </p:blipFill>
        <p:spPr>
          <a:xfrm>
            <a:off x="233974" y="8303654"/>
            <a:ext cx="5323198" cy="1485117"/>
          </a:xfrm>
          <a:prstGeom prst="rect">
            <a:avLst/>
          </a:prstGeom>
        </p:spPr>
      </p:pic>
      <p:sp>
        <p:nvSpPr>
          <p:cNvPr id="20" name="Rectangle 19">
            <a:extLst>
              <a:ext uri="{FF2B5EF4-FFF2-40B4-BE49-F238E27FC236}">
                <a16:creationId xmlns:a16="http://schemas.microsoft.com/office/drawing/2014/main" id="{B04C8B31-04BF-914C-B102-E99B0C4F8F29}"/>
              </a:ext>
            </a:extLst>
          </p:cNvPr>
          <p:cNvSpPr/>
          <p:nvPr userDrawn="1"/>
        </p:nvSpPr>
        <p:spPr>
          <a:xfrm>
            <a:off x="5607951"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2D1EA820-EE8F-F15C-4561-ED89BB6553BD}"/>
              </a:ext>
            </a:extLst>
          </p:cNvPr>
          <p:cNvSpPr>
            <a:spLocks noGrp="1"/>
          </p:cNvSpPr>
          <p:nvPr>
            <p:ph type="body" sz="quarter" idx="26" hasCustomPrompt="1"/>
          </p:nvPr>
        </p:nvSpPr>
        <p:spPr>
          <a:xfrm>
            <a:off x="2224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endParaRPr lang="en-US" dirty="0"/>
          </a:p>
          <a:p>
            <a:pPr lvl="0"/>
            <a:endParaRPr lang="en-US" dirty="0"/>
          </a:p>
          <a:p>
            <a:pPr lvl="0"/>
            <a:endParaRPr lang="en-US" dirty="0"/>
          </a:p>
          <a:p>
            <a:pPr lvl="0"/>
            <a:endParaRPr lang="en-US" dirty="0"/>
          </a:p>
        </p:txBody>
      </p:sp>
      <p:sp>
        <p:nvSpPr>
          <p:cNvPr id="3" name="Text Placeholder 2">
            <a:extLst>
              <a:ext uri="{FF2B5EF4-FFF2-40B4-BE49-F238E27FC236}">
                <a16:creationId xmlns:a16="http://schemas.microsoft.com/office/drawing/2014/main" id="{6386168A-ADBD-6784-2169-9E12A3FEC361}"/>
              </a:ext>
            </a:extLst>
          </p:cNvPr>
          <p:cNvSpPr>
            <a:spLocks noGrp="1"/>
          </p:cNvSpPr>
          <p:nvPr>
            <p:ph type="body" sz="quarter" idx="30" hasCustomPrompt="1"/>
          </p:nvPr>
        </p:nvSpPr>
        <p:spPr>
          <a:xfrm>
            <a:off x="5607951" y="1688254"/>
            <a:ext cx="1878884" cy="376329"/>
          </a:xfrm>
        </p:spPr>
        <p:txBody>
          <a:bodyPr>
            <a:norm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lgn="ctr">
              <a:buNone/>
              <a:defRPr/>
            </a:lvl2pPr>
            <a:lvl3pPr marL="777240" indent="0" algn="ctr">
              <a:buNone/>
              <a:defRPr/>
            </a:lvl3pPr>
            <a:lvl4pPr marL="1165860" indent="0" algn="ctr">
              <a:buNone/>
              <a:defRPr/>
            </a:lvl4pPr>
            <a:lvl5pPr marL="1554480" indent="0" algn="ctr">
              <a:buNone/>
              <a:defRPr/>
            </a:lvl5pPr>
          </a:lstStyle>
          <a:p>
            <a:pPr lvl="0"/>
            <a:r>
              <a:rPr lang="en-US" dirty="0"/>
              <a:t>SAMPLE SIDEBAR</a:t>
            </a:r>
          </a:p>
        </p:txBody>
      </p:sp>
      <p:sp>
        <p:nvSpPr>
          <p:cNvPr id="5" name="Content Placeholder 4">
            <a:extLst>
              <a:ext uri="{FF2B5EF4-FFF2-40B4-BE49-F238E27FC236}">
                <a16:creationId xmlns:a16="http://schemas.microsoft.com/office/drawing/2014/main" id="{94294CED-4550-2658-1EF8-8BF412CEDC88}"/>
              </a:ext>
            </a:extLst>
          </p:cNvPr>
          <p:cNvSpPr>
            <a:spLocks noGrp="1"/>
          </p:cNvSpPr>
          <p:nvPr>
            <p:ph sz="quarter" idx="31" hasCustomPrompt="1"/>
          </p:nvPr>
        </p:nvSpPr>
        <p:spPr>
          <a:xfrm>
            <a:off x="5777947" y="2239616"/>
            <a:ext cx="1603513" cy="3525503"/>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p:txBody>
      </p:sp>
      <p:sp>
        <p:nvSpPr>
          <p:cNvPr id="30" name="Content Placeholder 4">
            <a:extLst>
              <a:ext uri="{FF2B5EF4-FFF2-40B4-BE49-F238E27FC236}">
                <a16:creationId xmlns:a16="http://schemas.microsoft.com/office/drawing/2014/main" id="{8EFB4BA6-0804-C2AD-21A5-AAD694C3A294}"/>
              </a:ext>
            </a:extLst>
          </p:cNvPr>
          <p:cNvSpPr>
            <a:spLocks noGrp="1"/>
          </p:cNvSpPr>
          <p:nvPr>
            <p:ph sz="quarter" idx="32" hasCustomPrompt="1"/>
          </p:nvPr>
        </p:nvSpPr>
        <p:spPr>
          <a:xfrm>
            <a:off x="5777947" y="5870713"/>
            <a:ext cx="1603513" cy="3777531"/>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p:txBody>
      </p:sp>
    </p:spTree>
    <p:extLst>
      <p:ext uri="{BB962C8B-B14F-4D97-AF65-F5344CB8AC3E}">
        <p14:creationId xmlns:p14="http://schemas.microsoft.com/office/powerpoint/2010/main" val="41049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FDC256-5C98-2B8A-E694-7F5C4D0386AD}"/>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1" name="Rectangle 10">
            <a:extLst>
              <a:ext uri="{FF2B5EF4-FFF2-40B4-BE49-F238E27FC236}">
                <a16:creationId xmlns:a16="http://schemas.microsoft.com/office/drawing/2014/main" id="{70C9AB7F-7B45-E54E-A270-8C336F1F170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3ADEFB-0C05-AB4C-B627-4F80EA5700BE}"/>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A8E82558-A087-7346-A035-649576E08F19}"/>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13B433-A1C1-784F-ABDB-149428E86C79}"/>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5" name="Text Placeholder 13">
            <a:extLst>
              <a:ext uri="{FF2B5EF4-FFF2-40B4-BE49-F238E27FC236}">
                <a16:creationId xmlns:a16="http://schemas.microsoft.com/office/drawing/2014/main" id="{2CB66147-04D0-4E43-B08E-A3237CD2B13A}"/>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COUNTY NEWS ARTICLE HEADLINE</a:t>
            </a:r>
          </a:p>
        </p:txBody>
      </p:sp>
      <p:sp>
        <p:nvSpPr>
          <p:cNvPr id="16" name="Picture Placeholder 17">
            <a:extLst>
              <a:ext uri="{FF2B5EF4-FFF2-40B4-BE49-F238E27FC236}">
                <a16:creationId xmlns:a16="http://schemas.microsoft.com/office/drawing/2014/main" id="{64E56A09-261C-0540-95A0-301565198BCB}"/>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7" name="Text Placeholder 19">
            <a:extLst>
              <a:ext uri="{FF2B5EF4-FFF2-40B4-BE49-F238E27FC236}">
                <a16:creationId xmlns:a16="http://schemas.microsoft.com/office/drawing/2014/main" id="{5E70E0BE-8212-0041-9C3A-766F8113109F}"/>
              </a:ext>
            </a:extLst>
          </p:cNvPr>
          <p:cNvSpPr>
            <a:spLocks noGrp="1"/>
          </p:cNvSpPr>
          <p:nvPr>
            <p:ph type="body" sz="quarter" idx="20" hasCustomPrompt="1"/>
          </p:nvPr>
        </p:nvSpPr>
        <p:spPr>
          <a:xfrm>
            <a:off x="3182112" y="2072511"/>
            <a:ext cx="4352321" cy="2664368"/>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8" name="Text Placeholder 13">
            <a:extLst>
              <a:ext uri="{FF2B5EF4-FFF2-40B4-BE49-F238E27FC236}">
                <a16:creationId xmlns:a16="http://schemas.microsoft.com/office/drawing/2014/main" id="{023BEDB2-2631-BB45-A67B-763A5D3DBDE6}"/>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COUNTY ARTICLE HEADLINE</a:t>
            </a:r>
          </a:p>
        </p:txBody>
      </p:sp>
      <p:sp>
        <p:nvSpPr>
          <p:cNvPr id="19" name="Text Placeholder 19">
            <a:extLst>
              <a:ext uri="{FF2B5EF4-FFF2-40B4-BE49-F238E27FC236}">
                <a16:creationId xmlns:a16="http://schemas.microsoft.com/office/drawing/2014/main" id="{13DD4BD6-1D17-7244-84C1-417F1DB3837C}"/>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a:t>
            </a:r>
            <a:br>
              <a:rPr lang="en-US" dirty="0"/>
            </a:br>
            <a:br>
              <a:rPr lang="en-US" dirty="0"/>
            </a:br>
            <a:r>
              <a:rPr lang="en-US" dirty="0"/>
              <a:t>To learn more about (XXXXXXX Topic), go to (website address) </a:t>
            </a:r>
          </a:p>
        </p:txBody>
      </p:sp>
      <p:sp>
        <p:nvSpPr>
          <p:cNvPr id="20" name="Text Placeholder 13">
            <a:extLst>
              <a:ext uri="{FF2B5EF4-FFF2-40B4-BE49-F238E27FC236}">
                <a16:creationId xmlns:a16="http://schemas.microsoft.com/office/drawing/2014/main" id="{1684EFD3-A19A-6842-B732-5B088477FE36}"/>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21" name="Text Placeholder 19">
            <a:extLst>
              <a:ext uri="{FF2B5EF4-FFF2-40B4-BE49-F238E27FC236}">
                <a16:creationId xmlns:a16="http://schemas.microsoft.com/office/drawing/2014/main" id="{E9AABDAD-3A32-2046-AAF6-BBE3AA563A57}"/>
              </a:ext>
            </a:extLst>
          </p:cNvPr>
          <p:cNvSpPr>
            <a:spLocks noGrp="1"/>
          </p:cNvSpPr>
          <p:nvPr>
            <p:ph type="body" sz="quarter" idx="26" hasCustomPrompt="1"/>
          </p:nvPr>
        </p:nvSpPr>
        <p:spPr>
          <a:xfrm>
            <a:off x="3182112" y="7570096"/>
            <a:ext cx="4352321" cy="2093139"/>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a:t>
            </a:r>
            <a:br>
              <a:rPr lang="en-US" dirty="0"/>
            </a:br>
            <a:br>
              <a:rPr lang="en-US" dirty="0"/>
            </a:br>
            <a:r>
              <a:rPr lang="en-US" dirty="0"/>
              <a:t>To learn more about (XXXXXXX Topic), go to (website address) </a:t>
            </a:r>
          </a:p>
        </p:txBody>
      </p:sp>
      <p:sp>
        <p:nvSpPr>
          <p:cNvPr id="23" name="Picture Placeholder 17">
            <a:extLst>
              <a:ext uri="{FF2B5EF4-FFF2-40B4-BE49-F238E27FC236}">
                <a16:creationId xmlns:a16="http://schemas.microsoft.com/office/drawing/2014/main" id="{457F6C81-232D-1244-9933-81E7885A16D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4" name="TextBox 23">
            <a:extLst>
              <a:ext uri="{FF2B5EF4-FFF2-40B4-BE49-F238E27FC236}">
                <a16:creationId xmlns:a16="http://schemas.microsoft.com/office/drawing/2014/main" id="{E0F75D9E-A8FD-9241-9EC0-0FA42B49FA34}"/>
              </a:ext>
            </a:extLst>
          </p:cNvPr>
          <p:cNvSpPr txBox="1"/>
          <p:nvPr userDrawn="1"/>
        </p:nvSpPr>
        <p:spPr>
          <a:xfrm>
            <a:off x="664078" y="901963"/>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COUNTY 4-H NEWS</a:t>
            </a:r>
          </a:p>
        </p:txBody>
      </p:sp>
    </p:spTree>
    <p:extLst>
      <p:ext uri="{BB962C8B-B14F-4D97-AF65-F5344CB8AC3E}">
        <p14:creationId xmlns:p14="http://schemas.microsoft.com/office/powerpoint/2010/main" val="16279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0520CF-7EE4-8099-D963-FD45914AAA62}"/>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5F4BFECA-5367-254F-ADC2-ED363F970E29}"/>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53859E-6103-954F-919B-BAB667F10836}"/>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ED9C493E-DA03-A04F-9D4C-B850C3C351F6}"/>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2557193-67BE-2E45-8AE9-12D45631C7FA}"/>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 Placeholder 13">
            <a:extLst>
              <a:ext uri="{FF2B5EF4-FFF2-40B4-BE49-F238E27FC236}">
                <a16:creationId xmlns:a16="http://schemas.microsoft.com/office/drawing/2014/main" id="{605784C8-F830-334C-936A-E467742498AA}"/>
              </a:ext>
            </a:extLst>
          </p:cNvPr>
          <p:cNvSpPr>
            <a:spLocks noGrp="1"/>
          </p:cNvSpPr>
          <p:nvPr>
            <p:ph type="body" sz="quarter" idx="13" hasCustomPrompt="1"/>
          </p:nvPr>
        </p:nvSpPr>
        <p:spPr>
          <a:xfrm>
            <a:off x="3170645" y="1702958"/>
            <a:ext cx="4318240" cy="294057"/>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12" name="Text Placeholder 19">
            <a:extLst>
              <a:ext uri="{FF2B5EF4-FFF2-40B4-BE49-F238E27FC236}">
                <a16:creationId xmlns:a16="http://schemas.microsoft.com/office/drawing/2014/main" id="{39E75AE8-68DF-994A-B59A-C6E91DF7EDB8}"/>
              </a:ext>
            </a:extLst>
          </p:cNvPr>
          <p:cNvSpPr>
            <a:spLocks noGrp="1"/>
          </p:cNvSpPr>
          <p:nvPr>
            <p:ph type="body" sz="quarter" idx="20" hasCustomPrompt="1"/>
          </p:nvPr>
        </p:nvSpPr>
        <p:spPr>
          <a:xfrm>
            <a:off x="3170158" y="2126645"/>
            <a:ext cx="4318728"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3" name="Text Placeholder 13">
            <a:extLst>
              <a:ext uri="{FF2B5EF4-FFF2-40B4-BE49-F238E27FC236}">
                <a16:creationId xmlns:a16="http://schemas.microsoft.com/office/drawing/2014/main" id="{7E340405-4D40-5642-9B54-7D00A13D0B52}"/>
              </a:ext>
            </a:extLst>
          </p:cNvPr>
          <p:cNvSpPr>
            <a:spLocks noGrp="1"/>
          </p:cNvSpPr>
          <p:nvPr>
            <p:ph type="body" sz="quarter" idx="21" hasCustomPrompt="1"/>
          </p:nvPr>
        </p:nvSpPr>
        <p:spPr>
          <a:xfrm>
            <a:off x="3170645" y="4409086"/>
            <a:ext cx="4318240" cy="237865"/>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14" name="Text Placeholder 19">
            <a:extLst>
              <a:ext uri="{FF2B5EF4-FFF2-40B4-BE49-F238E27FC236}">
                <a16:creationId xmlns:a16="http://schemas.microsoft.com/office/drawing/2014/main" id="{E37E7604-22E0-DD49-90D2-75DAB2AFF10A}"/>
              </a:ext>
            </a:extLst>
          </p:cNvPr>
          <p:cNvSpPr>
            <a:spLocks noGrp="1"/>
          </p:cNvSpPr>
          <p:nvPr>
            <p:ph type="body" sz="quarter" idx="23" hasCustomPrompt="1"/>
          </p:nvPr>
        </p:nvSpPr>
        <p:spPr>
          <a:xfrm>
            <a:off x="3186106" y="4788987"/>
            <a:ext cx="4302779"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9" name="TextBox 18">
            <a:extLst>
              <a:ext uri="{FF2B5EF4-FFF2-40B4-BE49-F238E27FC236}">
                <a16:creationId xmlns:a16="http://schemas.microsoft.com/office/drawing/2014/main" id="{0A2F7157-1510-4A43-B1EF-36404D4FF5D0}"/>
              </a:ext>
            </a:extLst>
          </p:cNvPr>
          <p:cNvSpPr txBox="1"/>
          <p:nvPr userDrawn="1"/>
        </p:nvSpPr>
        <p:spPr>
          <a:xfrm>
            <a:off x="-5662379" y="885921"/>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NEWS TOPIC AREA</a:t>
            </a:r>
          </a:p>
        </p:txBody>
      </p:sp>
      <p:sp>
        <p:nvSpPr>
          <p:cNvPr id="24" name="Rectangle 23">
            <a:extLst>
              <a:ext uri="{FF2B5EF4-FFF2-40B4-BE49-F238E27FC236}">
                <a16:creationId xmlns:a16="http://schemas.microsoft.com/office/drawing/2014/main" id="{4880A9E1-88AD-774E-AFBA-2B2BF0D9C69E}"/>
              </a:ext>
            </a:extLst>
          </p:cNvPr>
          <p:cNvSpPr/>
          <p:nvPr userDrawn="1"/>
        </p:nvSpPr>
        <p:spPr>
          <a:xfrm>
            <a:off x="233973" y="1663017"/>
            <a:ext cx="2847037" cy="524635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6DF3AE4-0011-6841-B7EB-2E77924234E6}"/>
              </a:ext>
            </a:extLst>
          </p:cNvPr>
          <p:cNvSpPr txBox="1"/>
          <p:nvPr userDrawn="1"/>
        </p:nvSpPr>
        <p:spPr>
          <a:xfrm>
            <a:off x="313245" y="1641686"/>
            <a:ext cx="2688492" cy="523220"/>
          </a:xfrm>
          <a:prstGeom prst="rect">
            <a:avLst/>
          </a:prstGeom>
          <a:noFill/>
        </p:spPr>
        <p:txBody>
          <a:bodyPr wrap="square" rtlCol="0">
            <a:spAutoFit/>
          </a:bodyPr>
          <a:lstStyle/>
          <a:p>
            <a:r>
              <a:rPr lang="en-US" sz="2800" b="1" i="0" dirty="0">
                <a:solidFill>
                  <a:schemeClr val="bg1"/>
                </a:solidFill>
                <a:effectLst>
                  <a:outerShdw blurRad="38100" dist="38100" dir="2700000" algn="tl">
                    <a:srgbClr val="000000">
                      <a:alpha val="43137"/>
                    </a:srgbClr>
                  </a:outerShdw>
                </a:effectLst>
                <a:latin typeface="Liberator Medium" panose="02000000000000000000" pitchFamily="2" charset="0"/>
                <a:cs typeface="Arial Narrow" panose="020B0604020202020204" pitchFamily="34" charset="0"/>
              </a:rPr>
              <a:t>WELCOME…</a:t>
            </a:r>
          </a:p>
        </p:txBody>
      </p:sp>
      <p:sp>
        <p:nvSpPr>
          <p:cNvPr id="27" name="Content Placeholder 4">
            <a:extLst>
              <a:ext uri="{FF2B5EF4-FFF2-40B4-BE49-F238E27FC236}">
                <a16:creationId xmlns:a16="http://schemas.microsoft.com/office/drawing/2014/main" id="{3C6FDC02-5895-DA4D-8B5C-3E69CD5676F1}"/>
              </a:ext>
            </a:extLst>
          </p:cNvPr>
          <p:cNvSpPr>
            <a:spLocks noGrp="1"/>
          </p:cNvSpPr>
          <p:nvPr>
            <p:ph sz="quarter" idx="28" hasCustomPrompt="1"/>
          </p:nvPr>
        </p:nvSpPr>
        <p:spPr>
          <a:xfrm>
            <a:off x="447513" y="2883604"/>
            <a:ext cx="2509104" cy="2095654"/>
          </a:xfrm>
        </p:spPr>
        <p:txBody>
          <a:bodyPr>
            <a:normAutofit/>
          </a:bodyPr>
          <a:lstStyle>
            <a:lvl1pPr marL="285750" marR="0" indent="-285750" algn="l" defTabSz="777240" rtl="0" eaLnBrk="1" fontAlgn="auto" latinLnBrk="0" hangingPunct="1">
              <a:lnSpc>
                <a:spcPct val="90000"/>
              </a:lnSpc>
              <a:spcBef>
                <a:spcPts val="850"/>
              </a:spcBef>
              <a:spcAft>
                <a:spcPts val="0"/>
              </a:spcAft>
              <a:buClrTx/>
              <a:buSzTx/>
              <a:buFont typeface="Wingdings" pitchFamily="2" charset="2"/>
              <a:buChar char="§"/>
              <a:tabLst/>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lvl="0"/>
            <a:endParaRPr lang="en-US" dirty="0"/>
          </a:p>
          <a:p>
            <a:pPr lvl="0"/>
            <a:endParaRPr lang="en-US" dirty="0"/>
          </a:p>
        </p:txBody>
      </p:sp>
      <p:sp>
        <p:nvSpPr>
          <p:cNvPr id="29" name="Text Placeholder 28">
            <a:extLst>
              <a:ext uri="{FF2B5EF4-FFF2-40B4-BE49-F238E27FC236}">
                <a16:creationId xmlns:a16="http://schemas.microsoft.com/office/drawing/2014/main" id="{8649B58F-06ED-2E4E-8A79-472A3001BE57}"/>
              </a:ext>
            </a:extLst>
          </p:cNvPr>
          <p:cNvSpPr>
            <a:spLocks noGrp="1"/>
          </p:cNvSpPr>
          <p:nvPr>
            <p:ph type="body" sz="quarter" idx="29" hasCustomPrompt="1"/>
          </p:nvPr>
        </p:nvSpPr>
        <p:spPr>
          <a:xfrm>
            <a:off x="402394" y="2187497"/>
            <a:ext cx="2599343" cy="331114"/>
          </a:xfrm>
        </p:spPr>
        <p:txBody>
          <a:bodyPr>
            <a:noAutofit/>
          </a:bodyPr>
          <a:lstStyle>
            <a:lvl1pPr marL="0" indent="0">
              <a:buNone/>
              <a:defRPr sz="1600" b="1">
                <a:solidFill>
                  <a:schemeClr val="bg1"/>
                </a:solidFill>
              </a:defRPr>
            </a:lvl1pPr>
            <a:lvl2pPr marL="388620" indent="0">
              <a:buNone/>
              <a:defRPr sz="2000">
                <a:solidFill>
                  <a:schemeClr val="bg1"/>
                </a:solidFill>
              </a:defRPr>
            </a:lvl2pPr>
            <a:lvl3pPr marL="777240" indent="0">
              <a:buNone/>
              <a:defRPr sz="1600">
                <a:solidFill>
                  <a:schemeClr val="bg1"/>
                </a:solidFill>
              </a:defRPr>
            </a:lvl3pPr>
            <a:lvl4pPr marL="1165860" indent="0">
              <a:buNone/>
              <a:defRPr sz="1400">
                <a:solidFill>
                  <a:schemeClr val="bg1"/>
                </a:solidFill>
              </a:defRPr>
            </a:lvl4pPr>
            <a:lvl5pPr marL="1554480" indent="0">
              <a:buNone/>
              <a:defRPr sz="1400">
                <a:solidFill>
                  <a:schemeClr val="bg1"/>
                </a:solidFill>
              </a:defRPr>
            </a:lvl5pPr>
          </a:lstStyle>
          <a:p>
            <a:pPr lvl="0"/>
            <a:r>
              <a:rPr lang="en-US" dirty="0"/>
              <a:t>New 4-H Leaders of XXXX:</a:t>
            </a:r>
          </a:p>
        </p:txBody>
      </p:sp>
      <p:pic>
        <p:nvPicPr>
          <p:cNvPr id="31" name="Picture 30" descr="Text&#10;&#10;Description automatically generated">
            <a:extLst>
              <a:ext uri="{FF2B5EF4-FFF2-40B4-BE49-F238E27FC236}">
                <a16:creationId xmlns:a16="http://schemas.microsoft.com/office/drawing/2014/main" id="{C0EAA13C-0382-E244-A8A6-8C17BEFA9B38}"/>
              </a:ext>
            </a:extLst>
          </p:cNvPr>
          <p:cNvPicPr>
            <a:picLocks noChangeAspect="1"/>
          </p:cNvPicPr>
          <p:nvPr userDrawn="1"/>
        </p:nvPicPr>
        <p:blipFill>
          <a:blip r:embed="rId5"/>
          <a:stretch>
            <a:fillRect/>
          </a:stretch>
        </p:blipFill>
        <p:spPr>
          <a:xfrm>
            <a:off x="534352" y="5344251"/>
            <a:ext cx="2222767" cy="1493156"/>
          </a:xfrm>
          <a:prstGeom prst="rect">
            <a:avLst/>
          </a:prstGeom>
        </p:spPr>
      </p:pic>
      <p:pic>
        <p:nvPicPr>
          <p:cNvPr id="3" name="Picture 2">
            <a:extLst>
              <a:ext uri="{FF2B5EF4-FFF2-40B4-BE49-F238E27FC236}">
                <a16:creationId xmlns:a16="http://schemas.microsoft.com/office/drawing/2014/main" id="{A3803B21-FFE0-0748-8DDC-106E3B2AE816}"/>
              </a:ext>
            </a:extLst>
          </p:cNvPr>
          <p:cNvPicPr>
            <a:picLocks noChangeAspect="1"/>
          </p:cNvPicPr>
          <p:nvPr userDrawn="1"/>
        </p:nvPicPr>
        <p:blipFill>
          <a:blip r:embed="rId6"/>
          <a:srcRect/>
          <a:stretch/>
        </p:blipFill>
        <p:spPr>
          <a:xfrm>
            <a:off x="233973" y="7051408"/>
            <a:ext cx="7254912" cy="2696947"/>
          </a:xfrm>
          <a:prstGeom prst="rect">
            <a:avLst/>
          </a:prstGeom>
        </p:spPr>
      </p:pic>
      <p:sp>
        <p:nvSpPr>
          <p:cNvPr id="4" name="Content Placeholder 3">
            <a:extLst>
              <a:ext uri="{FF2B5EF4-FFF2-40B4-BE49-F238E27FC236}">
                <a16:creationId xmlns:a16="http://schemas.microsoft.com/office/drawing/2014/main" id="{AE5720E7-BFBB-8013-BC7B-D2B657B1F80E}"/>
              </a:ext>
            </a:extLst>
          </p:cNvPr>
          <p:cNvSpPr>
            <a:spLocks noGrp="1"/>
          </p:cNvSpPr>
          <p:nvPr>
            <p:ph sz="quarter" idx="30" hasCustomPrompt="1"/>
          </p:nvPr>
        </p:nvSpPr>
        <p:spPr>
          <a:xfrm>
            <a:off x="629587" y="1025525"/>
            <a:ext cx="5591123" cy="531813"/>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dirty="0"/>
              <a:t>SAMPLE HEADING AREA</a:t>
            </a:r>
          </a:p>
        </p:txBody>
      </p:sp>
    </p:spTree>
    <p:extLst>
      <p:ext uri="{BB962C8B-B14F-4D97-AF65-F5344CB8AC3E}">
        <p14:creationId xmlns:p14="http://schemas.microsoft.com/office/powerpoint/2010/main" val="78323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4A4E75-9A6E-3EFB-2481-EA77C0A3C184}"/>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76BCC787-E2EF-774F-BD2D-9BF224D6778D}"/>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A600ED-12DE-FF4D-BF0B-F31F8AB670E7}"/>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5E10C960-13D0-6B46-8910-739FEE992F1B}"/>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4C9FA8-D8E6-0C46-B2C2-79FBBE20E104}"/>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Box 9">
            <a:extLst>
              <a:ext uri="{FF2B5EF4-FFF2-40B4-BE49-F238E27FC236}">
                <a16:creationId xmlns:a16="http://schemas.microsoft.com/office/drawing/2014/main" id="{8DCF8BD7-78BE-3044-9721-B9BE2B4B4F22}"/>
              </a:ext>
            </a:extLst>
          </p:cNvPr>
          <p:cNvSpPr txBox="1"/>
          <p:nvPr userDrawn="1"/>
        </p:nvSpPr>
        <p:spPr>
          <a:xfrm>
            <a:off x="-5131180" y="894976"/>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TOPIC AREA</a:t>
            </a:r>
          </a:p>
        </p:txBody>
      </p:sp>
      <p:sp>
        <p:nvSpPr>
          <p:cNvPr id="11" name="Text Placeholder 13">
            <a:extLst>
              <a:ext uri="{FF2B5EF4-FFF2-40B4-BE49-F238E27FC236}">
                <a16:creationId xmlns:a16="http://schemas.microsoft.com/office/drawing/2014/main" id="{F858B10D-3028-A74D-A543-F056A6B85DC8}"/>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12" name="Picture Placeholder 17">
            <a:extLst>
              <a:ext uri="{FF2B5EF4-FFF2-40B4-BE49-F238E27FC236}">
                <a16:creationId xmlns:a16="http://schemas.microsoft.com/office/drawing/2014/main" id="{B7FAC4B8-0EDC-B24E-AD0E-F9C7DD6F4B12}"/>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4" name="Text Placeholder 13">
            <a:extLst>
              <a:ext uri="{FF2B5EF4-FFF2-40B4-BE49-F238E27FC236}">
                <a16:creationId xmlns:a16="http://schemas.microsoft.com/office/drawing/2014/main" id="{B6AE6ED3-DCE1-2449-8799-F2DE84C9120E}"/>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15" name="Text Placeholder 19">
            <a:extLst>
              <a:ext uri="{FF2B5EF4-FFF2-40B4-BE49-F238E27FC236}">
                <a16:creationId xmlns:a16="http://schemas.microsoft.com/office/drawing/2014/main" id="{E170A9D8-ABB2-A84B-BE7E-218D660F83A6}"/>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6" name="Text Placeholder 13">
            <a:extLst>
              <a:ext uri="{FF2B5EF4-FFF2-40B4-BE49-F238E27FC236}">
                <a16:creationId xmlns:a16="http://schemas.microsoft.com/office/drawing/2014/main" id="{E4F490C9-6861-9547-BB0C-A6D1F3001F86}"/>
              </a:ext>
            </a:extLst>
          </p:cNvPr>
          <p:cNvSpPr>
            <a:spLocks noGrp="1"/>
          </p:cNvSpPr>
          <p:nvPr>
            <p:ph type="body" sz="quarter" idx="24" hasCustomPrompt="1"/>
          </p:nvPr>
        </p:nvSpPr>
        <p:spPr>
          <a:xfrm>
            <a:off x="234461" y="7020156"/>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22" name="Picture Placeholder 17">
            <a:extLst>
              <a:ext uri="{FF2B5EF4-FFF2-40B4-BE49-F238E27FC236}">
                <a16:creationId xmlns:a16="http://schemas.microsoft.com/office/drawing/2014/main" id="{272CD0D9-1CEF-2743-B21C-FD47228AC984}"/>
              </a:ext>
            </a:extLst>
          </p:cNvPr>
          <p:cNvSpPr>
            <a:spLocks noGrp="1"/>
          </p:cNvSpPr>
          <p:nvPr>
            <p:ph type="pic" sz="quarter" idx="28" hasCustomPrompt="1"/>
          </p:nvPr>
        </p:nvSpPr>
        <p:spPr>
          <a:xfrm>
            <a:off x="5833032" y="7547661"/>
            <a:ext cx="1655853" cy="2100584"/>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8" name="Text Placeholder 19">
            <a:extLst>
              <a:ext uri="{FF2B5EF4-FFF2-40B4-BE49-F238E27FC236}">
                <a16:creationId xmlns:a16="http://schemas.microsoft.com/office/drawing/2014/main" id="{A227A2D1-CA06-D944-90FF-5BCB02FBDF1E}"/>
              </a:ext>
            </a:extLst>
          </p:cNvPr>
          <p:cNvSpPr>
            <a:spLocks noGrp="1"/>
          </p:cNvSpPr>
          <p:nvPr>
            <p:ph type="body" sz="quarter" idx="30" hasCustomPrompt="1"/>
          </p:nvPr>
        </p:nvSpPr>
        <p:spPr>
          <a:xfrm>
            <a:off x="3182224" y="2063007"/>
            <a:ext cx="4302779" cy="266436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9" name="Text Placeholder 19">
            <a:extLst>
              <a:ext uri="{FF2B5EF4-FFF2-40B4-BE49-F238E27FC236}">
                <a16:creationId xmlns:a16="http://schemas.microsoft.com/office/drawing/2014/main" id="{3924FD86-5E81-C247-9A2D-32698327C4A1}"/>
              </a:ext>
            </a:extLst>
          </p:cNvPr>
          <p:cNvSpPr>
            <a:spLocks noGrp="1"/>
          </p:cNvSpPr>
          <p:nvPr>
            <p:ph type="body" sz="quarter" idx="31" hasCustomPrompt="1"/>
          </p:nvPr>
        </p:nvSpPr>
        <p:spPr>
          <a:xfrm>
            <a:off x="233973" y="7483258"/>
            <a:ext cx="5447299" cy="2305514"/>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3" name="Content Placeholder 2">
            <a:extLst>
              <a:ext uri="{FF2B5EF4-FFF2-40B4-BE49-F238E27FC236}">
                <a16:creationId xmlns:a16="http://schemas.microsoft.com/office/drawing/2014/main" id="{2358D2DA-5129-4688-CAF1-DB24511B31E1}"/>
              </a:ext>
            </a:extLst>
          </p:cNvPr>
          <p:cNvSpPr>
            <a:spLocks noGrp="1"/>
          </p:cNvSpPr>
          <p:nvPr>
            <p:ph sz="quarter" idx="32" hasCustomPrompt="1"/>
          </p:nvPr>
        </p:nvSpPr>
        <p:spPr>
          <a:xfrm>
            <a:off x="644577" y="1025525"/>
            <a:ext cx="5726061" cy="515938"/>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dirty="0"/>
              <a:t>SAMPLE HEADING AREA</a:t>
            </a:r>
          </a:p>
        </p:txBody>
      </p:sp>
    </p:spTree>
    <p:extLst>
      <p:ext uri="{BB962C8B-B14F-4D97-AF65-F5344CB8AC3E}">
        <p14:creationId xmlns:p14="http://schemas.microsoft.com/office/powerpoint/2010/main" val="386329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8FA28-CE3D-F844-C811-9AE51D34E7C9}"/>
              </a:ext>
            </a:extLst>
          </p:cNvPr>
          <p:cNvPicPr>
            <a:picLocks noChangeAspect="1"/>
          </p:cNvPicPr>
          <p:nvPr userDrawn="1"/>
        </p:nvPicPr>
        <p:blipFill rotWithShape="1">
          <a:blip r:embed="rId2">
            <a:alphaModFix amt="20000"/>
          </a:blip>
          <a:srcRect l="19105" t="22080" r="9341" b="34394"/>
          <a:stretch/>
        </p:blipFill>
        <p:spPr>
          <a:xfrm>
            <a:off x="206801" y="5254967"/>
            <a:ext cx="7266837" cy="4555446"/>
          </a:xfrm>
          <a:prstGeom prst="rect">
            <a:avLst/>
          </a:prstGeom>
        </p:spPr>
      </p:pic>
      <p:sp>
        <p:nvSpPr>
          <p:cNvPr id="9" name="Content Placeholder 4">
            <a:extLst>
              <a:ext uri="{FF2B5EF4-FFF2-40B4-BE49-F238E27FC236}">
                <a16:creationId xmlns:a16="http://schemas.microsoft.com/office/drawing/2014/main" id="{B750068D-4540-8440-B96E-DDBB60E0FACF}"/>
              </a:ext>
            </a:extLst>
          </p:cNvPr>
          <p:cNvSpPr>
            <a:spLocks noGrp="1"/>
          </p:cNvSpPr>
          <p:nvPr>
            <p:ph sz="quarter" idx="19" hasCustomPrompt="1"/>
          </p:nvPr>
        </p:nvSpPr>
        <p:spPr>
          <a:xfrm>
            <a:off x="359509" y="255464"/>
            <a:ext cx="2509104" cy="1912003"/>
          </a:xfrm>
        </p:spPr>
        <p:txBody>
          <a:bodyPr>
            <a:noAutofit/>
          </a:bodyPr>
          <a:lstStyle>
            <a:lvl1pPr marL="0" indent="0" algn="l">
              <a:buNone/>
              <a:defRPr sz="1800" b="1" i="0">
                <a:solidFill>
                  <a:schemeClr val="tx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Mailing Panel</a:t>
            </a:r>
          </a:p>
          <a:p>
            <a:pPr lvl="0"/>
            <a:r>
              <a:rPr lang="en-US" dirty="0"/>
              <a:t>County Name</a:t>
            </a:r>
          </a:p>
          <a:p>
            <a:pPr lvl="0"/>
            <a:r>
              <a:rPr lang="en-US" dirty="0"/>
              <a:t>Address</a:t>
            </a:r>
          </a:p>
          <a:p>
            <a:pPr lvl="0"/>
            <a:r>
              <a:rPr lang="en-US" dirty="0"/>
              <a:t>City, State, Zip Code</a:t>
            </a:r>
          </a:p>
        </p:txBody>
      </p:sp>
      <p:sp>
        <p:nvSpPr>
          <p:cNvPr id="11" name="Rectangle 10">
            <a:extLst>
              <a:ext uri="{FF2B5EF4-FFF2-40B4-BE49-F238E27FC236}">
                <a16:creationId xmlns:a16="http://schemas.microsoft.com/office/drawing/2014/main" id="{9B117333-EB43-0547-8AEB-562AFBF5AFB3}"/>
              </a:ext>
            </a:extLst>
          </p:cNvPr>
          <p:cNvSpPr/>
          <p:nvPr userDrawn="1"/>
        </p:nvSpPr>
        <p:spPr>
          <a:xfrm>
            <a:off x="234462" y="4875908"/>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7CB8CD-7D09-D541-98B1-B8440688FFA9}"/>
              </a:ext>
            </a:extLst>
          </p:cNvPr>
          <p:cNvPicPr>
            <a:picLocks noChangeAspect="1"/>
          </p:cNvPicPr>
          <p:nvPr userDrawn="1"/>
        </p:nvPicPr>
        <p:blipFill>
          <a:blip r:embed="rId3"/>
          <a:stretch>
            <a:fillRect/>
          </a:stretch>
        </p:blipFill>
        <p:spPr>
          <a:xfrm>
            <a:off x="6995160" y="5016435"/>
            <a:ext cx="242888" cy="283369"/>
          </a:xfrm>
          <a:prstGeom prst="rect">
            <a:avLst/>
          </a:prstGeom>
        </p:spPr>
      </p:pic>
      <p:sp>
        <p:nvSpPr>
          <p:cNvPr id="13" name="Triangle 12">
            <a:extLst>
              <a:ext uri="{FF2B5EF4-FFF2-40B4-BE49-F238E27FC236}">
                <a16:creationId xmlns:a16="http://schemas.microsoft.com/office/drawing/2014/main" id="{1C27E52B-5528-C34A-A368-05442CBF9FC0}"/>
              </a:ext>
            </a:extLst>
          </p:cNvPr>
          <p:cNvSpPr/>
          <p:nvPr userDrawn="1"/>
        </p:nvSpPr>
        <p:spPr>
          <a:xfrm rot="10800000">
            <a:off x="534352" y="5254966"/>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75C49CD-A600-6C4D-B083-104EA3F3585B}"/>
              </a:ext>
            </a:extLst>
          </p:cNvPr>
          <p:cNvPicPr>
            <a:picLocks noChangeAspect="1"/>
          </p:cNvPicPr>
          <p:nvPr userDrawn="1"/>
        </p:nvPicPr>
        <p:blipFill>
          <a:blip r:embed="rId4"/>
          <a:stretch>
            <a:fillRect/>
          </a:stretch>
        </p:blipFill>
        <p:spPr>
          <a:xfrm>
            <a:off x="459402" y="5001444"/>
            <a:ext cx="2185988" cy="283369"/>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E0BAE029-75EE-9749-93C4-BF95D3AF10B4}"/>
              </a:ext>
            </a:extLst>
          </p:cNvPr>
          <p:cNvPicPr>
            <a:picLocks noChangeAspect="1"/>
          </p:cNvPicPr>
          <p:nvPr userDrawn="1"/>
        </p:nvPicPr>
        <p:blipFill>
          <a:blip r:embed="rId5"/>
          <a:stretch>
            <a:fillRect/>
          </a:stretch>
        </p:blipFill>
        <p:spPr>
          <a:xfrm>
            <a:off x="5808740" y="8692813"/>
            <a:ext cx="1663700" cy="1117600"/>
          </a:xfrm>
          <a:prstGeom prst="rect">
            <a:avLst/>
          </a:prstGeom>
        </p:spPr>
      </p:pic>
      <p:sp>
        <p:nvSpPr>
          <p:cNvPr id="18" name="Text Placeholder 43">
            <a:extLst>
              <a:ext uri="{FF2B5EF4-FFF2-40B4-BE49-F238E27FC236}">
                <a16:creationId xmlns:a16="http://schemas.microsoft.com/office/drawing/2014/main" id="{129B09D6-6875-B34C-BE71-CD1EE797B248}"/>
              </a:ext>
            </a:extLst>
          </p:cNvPr>
          <p:cNvSpPr>
            <a:spLocks noGrp="1"/>
          </p:cNvSpPr>
          <p:nvPr>
            <p:ph type="body" sz="quarter" idx="18" hasCustomPrompt="1"/>
          </p:nvPr>
        </p:nvSpPr>
        <p:spPr>
          <a:xfrm>
            <a:off x="1891862" y="6663416"/>
            <a:ext cx="4347382" cy="369459"/>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dirty="0"/>
              <a:t>NAME OF COUNTY</a:t>
            </a:r>
          </a:p>
        </p:txBody>
      </p:sp>
      <p:sp>
        <p:nvSpPr>
          <p:cNvPr id="19" name="TextBox 18">
            <a:extLst>
              <a:ext uri="{FF2B5EF4-FFF2-40B4-BE49-F238E27FC236}">
                <a16:creationId xmlns:a16="http://schemas.microsoft.com/office/drawing/2014/main" id="{6D67F9AD-0DC2-C84B-B11F-DC26CAE90502}"/>
              </a:ext>
            </a:extLst>
          </p:cNvPr>
          <p:cNvSpPr txBox="1"/>
          <p:nvPr userDrawn="1"/>
        </p:nvSpPr>
        <p:spPr>
          <a:xfrm>
            <a:off x="1891862" y="5794529"/>
            <a:ext cx="5139143" cy="923330"/>
          </a:xfrm>
          <a:prstGeom prst="rect">
            <a:avLst/>
          </a:prstGeom>
          <a:noFill/>
        </p:spPr>
        <p:txBody>
          <a:bodyPr wrap="square" rtlCol="0">
            <a:spAutoFit/>
          </a:bodyPr>
          <a:lstStyle/>
          <a:p>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pic>
        <p:nvPicPr>
          <p:cNvPr id="24" name="Picture 23">
            <a:extLst>
              <a:ext uri="{FF2B5EF4-FFF2-40B4-BE49-F238E27FC236}">
                <a16:creationId xmlns:a16="http://schemas.microsoft.com/office/drawing/2014/main" id="{154D909D-E7B7-2F4B-9D73-36BE0964BBCC}"/>
              </a:ext>
            </a:extLst>
          </p:cNvPr>
          <p:cNvPicPr>
            <a:picLocks noChangeAspect="1"/>
          </p:cNvPicPr>
          <p:nvPr userDrawn="1"/>
        </p:nvPicPr>
        <p:blipFill>
          <a:blip r:embed="rId6"/>
          <a:stretch>
            <a:fillRect/>
          </a:stretch>
        </p:blipFill>
        <p:spPr>
          <a:xfrm>
            <a:off x="615943" y="5885721"/>
            <a:ext cx="1219810" cy="1242971"/>
          </a:xfrm>
          <a:prstGeom prst="rect">
            <a:avLst/>
          </a:prstGeom>
        </p:spPr>
      </p:pic>
      <p:pic>
        <p:nvPicPr>
          <p:cNvPr id="16" name="Picture 15">
            <a:extLst>
              <a:ext uri="{FF2B5EF4-FFF2-40B4-BE49-F238E27FC236}">
                <a16:creationId xmlns:a16="http://schemas.microsoft.com/office/drawing/2014/main" id="{529FC9AE-719B-7A4A-A83B-A79658D84E23}"/>
              </a:ext>
            </a:extLst>
          </p:cNvPr>
          <p:cNvPicPr>
            <a:picLocks noChangeAspect="1"/>
          </p:cNvPicPr>
          <p:nvPr userDrawn="1"/>
        </p:nvPicPr>
        <p:blipFill>
          <a:blip r:embed="rId7"/>
          <a:srcRect l="3464" r="3464"/>
          <a:stretch/>
        </p:blipFill>
        <p:spPr>
          <a:xfrm>
            <a:off x="206801" y="7227704"/>
            <a:ext cx="7254911" cy="1414684"/>
          </a:xfrm>
          <a:prstGeom prst="rect">
            <a:avLst/>
          </a:prstGeom>
        </p:spPr>
      </p:pic>
      <p:sp>
        <p:nvSpPr>
          <p:cNvPr id="4" name="Text Placeholder 3">
            <a:extLst>
              <a:ext uri="{FF2B5EF4-FFF2-40B4-BE49-F238E27FC236}">
                <a16:creationId xmlns:a16="http://schemas.microsoft.com/office/drawing/2014/main" id="{DA3B21A0-AABC-BE5B-92AB-CF42E7A62B45}"/>
              </a:ext>
            </a:extLst>
          </p:cNvPr>
          <p:cNvSpPr>
            <a:spLocks noGrp="1"/>
          </p:cNvSpPr>
          <p:nvPr>
            <p:ph type="body" sz="quarter" idx="20" hasCustomPrompt="1"/>
          </p:nvPr>
        </p:nvSpPr>
        <p:spPr>
          <a:xfrm>
            <a:off x="615950" y="8812213"/>
            <a:ext cx="4803775" cy="889000"/>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350" b="1">
                <a:solidFill>
                  <a:srgbClr val="004432"/>
                </a:solidFill>
                <a:latin typeface="Arial" panose="020B0604020202020204" pitchFamily="34" charset="0"/>
                <a:cs typeface="Arial" panose="020B0604020202020204" pitchFamily="34" charset="0"/>
              </a:defRPr>
            </a:lvl1pPr>
            <a:lvl2pPr marL="388620" indent="0">
              <a:buNone/>
              <a:defRPr b="1">
                <a:solidFill>
                  <a:srgbClr val="004432"/>
                </a:solidFill>
                <a:latin typeface="Arial" panose="020B0604020202020204" pitchFamily="34" charset="0"/>
                <a:cs typeface="Arial" panose="020B0604020202020204" pitchFamily="34" charset="0"/>
              </a:defRPr>
            </a:lvl2pPr>
            <a:lvl3pPr marL="777240" indent="0">
              <a:buNone/>
              <a:defRPr b="1">
                <a:solidFill>
                  <a:srgbClr val="004432"/>
                </a:solidFill>
                <a:latin typeface="Arial" panose="020B0604020202020204" pitchFamily="34" charset="0"/>
                <a:cs typeface="Arial" panose="020B0604020202020204" pitchFamily="34" charset="0"/>
              </a:defRPr>
            </a:lvl3pPr>
            <a:lvl4pPr marL="1165860" indent="0">
              <a:buNone/>
              <a:defRPr b="1">
                <a:solidFill>
                  <a:srgbClr val="004432"/>
                </a:solidFill>
                <a:latin typeface="Arial" panose="020B0604020202020204" pitchFamily="34" charset="0"/>
                <a:cs typeface="Arial" panose="020B0604020202020204" pitchFamily="34" charset="0"/>
              </a:defRPr>
            </a:lvl4pPr>
            <a:lvl5pPr marL="1554480" indent="0">
              <a:buNone/>
              <a:defRPr b="1">
                <a:solidFill>
                  <a:srgbClr val="004432"/>
                </a:solidFill>
                <a:latin typeface="Arial" panose="020B0604020202020204" pitchFamily="34" charset="0"/>
                <a:cs typeface="Arial" panose="020B0604020202020204" pitchFamily="34" charset="0"/>
              </a:defRPr>
            </a:lvl5pPr>
          </a:lstStyle>
          <a:p>
            <a:pPr lvl="0"/>
            <a:r>
              <a:rPr lang="en-US" dirty="0"/>
              <a:t>Learn more about how you can grow with Michigan 4-H! http://</a:t>
            </a:r>
            <a:r>
              <a:rPr lang="en-US" dirty="0" err="1"/>
              <a:t>www.canr.msu.edu</a:t>
            </a:r>
            <a:r>
              <a:rPr lang="en-US" dirty="0"/>
              <a:t>/county/</a:t>
            </a:r>
          </a:p>
        </p:txBody>
      </p:sp>
    </p:spTree>
    <p:extLst>
      <p:ext uri="{BB962C8B-B14F-4D97-AF65-F5344CB8AC3E}">
        <p14:creationId xmlns:p14="http://schemas.microsoft.com/office/powerpoint/2010/main" val="419874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1EED791-CE34-6349-AF44-43CE75741734}" type="datetimeFigureOut">
              <a:rPr lang="en-US" smtClean="0"/>
              <a:t>3/7/2025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243641B-9F0D-9842-B407-724EDA865493}" type="slidenum">
              <a:rPr lang="en-US" smtClean="0"/>
              <a:t>‹#›</a:t>
            </a:fld>
            <a:endParaRPr lang="en-US"/>
          </a:p>
        </p:txBody>
      </p:sp>
    </p:spTree>
    <p:extLst>
      <p:ext uri="{BB962C8B-B14F-4D97-AF65-F5344CB8AC3E}">
        <p14:creationId xmlns:p14="http://schemas.microsoft.com/office/powerpoint/2010/main" val="414014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anr.msu.edu/re%20sources/4_h_sportsmanship_activity_series"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www.canr.msu.edu/events/2025-michigan-4-h-state-awards-application-deadline" TargetMode="External"/><Relationship Id="rId3" Type="http://schemas.openxmlformats.org/officeDocument/2006/relationships/hyperlink" Target="https://www.canr.msu.edu/events/4h-give-green-day" TargetMode="External"/><Relationship Id="rId7" Type="http://schemas.openxmlformats.org/officeDocument/2006/relationships/hyperlink" Target="http://www.canr.msu.edu/events/michigan-4-h-volunteer-webinar-series-the-heart-of-4-h-cultivating-developmental-relationships-with-youth-7pm" TargetMode="External"/><Relationship Id="rId2" Type="http://schemas.openxmlformats.org/officeDocument/2006/relationships/hyperlink" Target="http://www.canr.msu.edu/events/get-it-together" TargetMode="External"/><Relationship Id="rId1" Type="http://schemas.openxmlformats.org/officeDocument/2006/relationships/slideLayout" Target="../slideLayouts/slideLayout2.xml"/><Relationship Id="rId6" Type="http://schemas.openxmlformats.org/officeDocument/2006/relationships/hyperlink" Target="http://www.canr.msu.edu/events/michigan-4-h-volunteer-webinar-series-the-heart-of-4-h-cultivating-developmental-relationships-with-youth-noon" TargetMode="External"/><Relationship Id="rId5" Type="http://schemas.openxmlformats.org/officeDocument/2006/relationships/hyperlink" Target="http://www.canr.msu.edu/events/2025-michigan-4-h-state-hippology-contest" TargetMode="External"/><Relationship Id="rId10" Type="http://schemas.openxmlformats.org/officeDocument/2006/relationships/image" Target="../media/image29.png"/><Relationship Id="rId4" Type="http://schemas.openxmlformats.org/officeDocument/2006/relationships/hyperlink" Target="http://www.canr.msu.edu/events/wild-spartans-monthly-wildlife-fisheries-webinar-series-march-2024-2025" TargetMode="External"/><Relationship Id="rId9" Type="http://schemas.openxmlformats.org/officeDocument/2006/relationships/hyperlink" Target="https://4-h.org/programs/4-h-youth-in-action-program/applic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anr.msu.edu/4h/events" TargetMode="External"/><Relationship Id="rId2" Type="http://schemas.openxmlformats.org/officeDocument/2006/relationships/hyperlink" Target="https://m.facebook.com/4Hstclaircounty" TargetMode="External"/><Relationship Id="rId1" Type="http://schemas.openxmlformats.org/officeDocument/2006/relationships/slideLayout" Target="../slideLayouts/slideLayout7.xml"/><Relationship Id="rId4" Type="http://schemas.openxmlformats.org/officeDocument/2006/relationships/hyperlink" Target="https://msue.stclaircounty.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anr.msu.edu/4h/events" TargetMode="External"/><Relationship Id="rId2" Type="http://schemas.openxmlformats.org/officeDocument/2006/relationships/hyperlink" Target="https://m.facebook.com/4Hstclaircounty" TargetMode="External"/><Relationship Id="rId1" Type="http://schemas.openxmlformats.org/officeDocument/2006/relationships/slideLayout" Target="../slideLayouts/slideLayout7.xml"/><Relationship Id="rId4" Type="http://schemas.openxmlformats.org/officeDocument/2006/relationships/hyperlink" Target="https://msue.stclaircounty.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tclaircounty4hfair.org/wp-content/uploads/2023/09/Superintendent-Application.pdf?fbclid=IwZXh0bgNhZW0CMTAAAR0I1pC78M0-oM_ZzMZFZDG6UKO8N1AlgQcLliA5ahAqM_17k3W16TfahLU_aem_jt0wMAcrtt-IZYtjUcuFMA"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3822BC-DAB3-7D4D-937F-B46CD451A9F7}"/>
              </a:ext>
            </a:extLst>
          </p:cNvPr>
          <p:cNvSpPr>
            <a:spLocks noGrp="1"/>
          </p:cNvSpPr>
          <p:nvPr>
            <p:ph type="body" sz="quarter" idx="13"/>
          </p:nvPr>
        </p:nvSpPr>
        <p:spPr>
          <a:xfrm>
            <a:off x="234461" y="1684071"/>
            <a:ext cx="7254424" cy="319949"/>
          </a:xfrm>
        </p:spPr>
        <p:txBody>
          <a:bodyPr/>
          <a:lstStyle/>
          <a:p>
            <a:pPr lvl="0"/>
            <a:r>
              <a:rPr lang="en-US" dirty="0"/>
              <a:t>From Lori </a:t>
            </a:r>
            <a:r>
              <a:rPr lang="en-US" dirty="0" err="1"/>
              <a:t>Warchuck’s</a:t>
            </a:r>
            <a:r>
              <a:rPr lang="en-US" dirty="0"/>
              <a:t> Desk,</a:t>
            </a:r>
          </a:p>
          <a:p>
            <a:endParaRPr lang="en-US" dirty="0"/>
          </a:p>
        </p:txBody>
      </p:sp>
      <p:sp>
        <p:nvSpPr>
          <p:cNvPr id="20" name="Content Placeholder 19">
            <a:extLst>
              <a:ext uri="{FF2B5EF4-FFF2-40B4-BE49-F238E27FC236}">
                <a16:creationId xmlns:a16="http://schemas.microsoft.com/office/drawing/2014/main" id="{527DF5B3-0E02-2224-BA35-4D07D0B571E7}"/>
              </a:ext>
            </a:extLst>
          </p:cNvPr>
          <p:cNvSpPr>
            <a:spLocks noGrp="1"/>
          </p:cNvSpPr>
          <p:nvPr>
            <p:ph sz="quarter" idx="4294967295"/>
          </p:nvPr>
        </p:nvSpPr>
        <p:spPr>
          <a:xfrm>
            <a:off x="5301771" y="854245"/>
            <a:ext cx="2187114" cy="515938"/>
          </a:xfrm>
        </p:spPr>
        <p:txBody>
          <a:bodyPr vert="horz" lIns="91440" tIns="45720" rIns="91440" bIns="45720" rtlCol="0" anchor="t">
            <a:noAutofit/>
          </a:bodyPr>
          <a:lstStyle/>
          <a:p>
            <a:pPr marL="0" indent="0" algn="r">
              <a:buNone/>
            </a:pPr>
            <a:r>
              <a:rPr lang="en-US" sz="1400" dirty="0">
                <a:latin typeface="Arial"/>
                <a:cs typeface="Arial"/>
              </a:rPr>
              <a:t>MARCH 2025</a:t>
            </a:r>
            <a:endParaRPr lang="en-US" sz="1400" dirty="0"/>
          </a:p>
        </p:txBody>
      </p:sp>
      <p:sp>
        <p:nvSpPr>
          <p:cNvPr id="11" name="Content Placeholder 10">
            <a:extLst>
              <a:ext uri="{FF2B5EF4-FFF2-40B4-BE49-F238E27FC236}">
                <a16:creationId xmlns:a16="http://schemas.microsoft.com/office/drawing/2014/main" id="{BF33986E-A8D0-4CFC-AF57-B54A9FC34EC9}"/>
              </a:ext>
            </a:extLst>
          </p:cNvPr>
          <p:cNvSpPr>
            <a:spLocks noGrp="1"/>
          </p:cNvSpPr>
          <p:nvPr>
            <p:ph sz="quarter" idx="32"/>
          </p:nvPr>
        </p:nvSpPr>
        <p:spPr/>
        <p:txBody>
          <a:bodyPr/>
          <a:lstStyle/>
          <a:p>
            <a:r>
              <a:rPr lang="en-US" sz="3000" dirty="0"/>
              <a:t>4-H Family News - St. Clair County</a:t>
            </a:r>
          </a:p>
        </p:txBody>
      </p:sp>
      <p:sp>
        <p:nvSpPr>
          <p:cNvPr id="30" name="Rectangle 29">
            <a:extLst>
              <a:ext uri="{FF2B5EF4-FFF2-40B4-BE49-F238E27FC236}">
                <a16:creationId xmlns:a16="http://schemas.microsoft.com/office/drawing/2014/main" id="{C6BD07DC-B666-47E7-A8E2-BF7B28A7E089}"/>
              </a:ext>
            </a:extLst>
          </p:cNvPr>
          <p:cNvSpPr/>
          <p:nvPr/>
        </p:nvSpPr>
        <p:spPr>
          <a:xfrm>
            <a:off x="234461" y="2092743"/>
            <a:ext cx="3886200" cy="7825091"/>
          </a:xfrm>
          <a:prstGeom prst="rect">
            <a:avLst/>
          </a:prstGeom>
        </p:spPr>
        <p:txBody>
          <a:bodyPr>
            <a:spAutoFit/>
          </a:bodyPr>
          <a:lstStyle/>
          <a:p>
            <a:r>
              <a:rPr lang="en-US" sz="1200" dirty="0">
                <a:latin typeface="Californian FB" panose="0207040306080B030204" pitchFamily="18" charset="0"/>
              </a:rPr>
              <a:t>The beginning of a new 4-H year brings out good intentions from many of us, members and leaders alike. Sometimes our enthusiasm for the competitive part of our 4-H experience can overshadow our good intentions and real mission of our 4-H activities. </a:t>
            </a:r>
          </a:p>
          <a:p>
            <a:r>
              <a:rPr lang="en-US" sz="1200" dirty="0">
                <a:latin typeface="Californian FB" panose="0207040306080B030204" pitchFamily="18" charset="0"/>
              </a:rPr>
              <a:t>While it is often thought that participation in competitive events builds good character, it doesn’t automatically happen. Just as a 4-H leader has a plan for each meeting or event for the 4-H year, we need to develop an action plan for learning good sportsmanship through our 4-H activities. </a:t>
            </a:r>
          </a:p>
          <a:p>
            <a:r>
              <a:rPr lang="en-US" sz="1200" dirty="0">
                <a:latin typeface="Californian FB" panose="0207040306080B030204" pitchFamily="18" charset="0"/>
              </a:rPr>
              <a:t>Good sportsmanship is a critical skill for youth. Competitive events and activities provide a great opportunity for youth to learn how to be fair, respectful and gracious -- whether they win or lose. Let’s not leave this important skill to chance and add a sportsmanship component to your club meetings and activities. </a:t>
            </a:r>
          </a:p>
          <a:p>
            <a:r>
              <a:rPr lang="en-US" sz="1200" dirty="0">
                <a:latin typeface="Californian FB" panose="0207040306080B030204" pitchFamily="18" charset="0"/>
              </a:rPr>
              <a:t>To help youth practice this important skill, Michigan 4-H Youth Development has developed a series of sportsmanship activities that can be used at club meetings, events or other youth activities. </a:t>
            </a:r>
          </a:p>
          <a:p>
            <a:r>
              <a:rPr lang="en-US" sz="1200" dirty="0">
                <a:latin typeface="Californian FB" panose="0207040306080B030204" pitchFamily="18" charset="0"/>
              </a:rPr>
              <a:t>Remember, exhibiting good sportsmanship is not just for youth 4-H members – it applies to everyone involved, including volunteers, parents, leaders and others. </a:t>
            </a:r>
          </a:p>
          <a:p>
            <a:r>
              <a:rPr lang="en-US" sz="1200" dirty="0">
                <a:latin typeface="Californian FB" panose="0207040306080B030204" pitchFamily="18" charset="0"/>
                <a:hlinkClick r:id="rId2"/>
              </a:rPr>
              <a:t>https://www.canr.msu.edu/re sources/4_h_sportsmanship_activity_series </a:t>
            </a:r>
            <a:endParaRPr lang="en-US" sz="1200" dirty="0">
              <a:latin typeface="Californian FB" panose="0207040306080B030204" pitchFamily="18" charset="0"/>
            </a:endParaRPr>
          </a:p>
          <a:p>
            <a:r>
              <a:rPr lang="en-US" sz="1200" dirty="0">
                <a:latin typeface="Californian FB" panose="0207040306080B030204" pitchFamily="18" charset="0"/>
              </a:rPr>
              <a:t>Sportsmanship: What is it? </a:t>
            </a:r>
          </a:p>
          <a:p>
            <a:r>
              <a:rPr lang="en-US" sz="1200" dirty="0">
                <a:latin typeface="Californian FB" panose="0207040306080B030204" pitchFamily="18" charset="0"/>
              </a:rPr>
              <a:t>Common Ground </a:t>
            </a:r>
          </a:p>
          <a:p>
            <a:pPr>
              <a:lnSpc>
                <a:spcPct val="119000"/>
              </a:lnSpc>
              <a:spcAft>
                <a:spcPts val="600"/>
              </a:spcAft>
            </a:pPr>
            <a:r>
              <a:rPr lang="en-US" sz="1200" kern="1400" dirty="0">
                <a:solidFill>
                  <a:srgbClr val="000000"/>
                </a:solidFill>
                <a:latin typeface="Californian FB" panose="0207040306080B030204" pitchFamily="18" charset="0"/>
              </a:rPr>
              <a:t> </a:t>
            </a:r>
          </a:p>
          <a:p>
            <a:pPr>
              <a:lnSpc>
                <a:spcPct val="119000"/>
              </a:lnSpc>
              <a:spcAft>
                <a:spcPts val="600"/>
              </a:spcAft>
            </a:pPr>
            <a:r>
              <a:rPr lang="en-US" sz="1200" kern="1400" dirty="0">
                <a:solidFill>
                  <a:srgbClr val="000000"/>
                </a:solidFill>
                <a:latin typeface="Californian FB" panose="0207040306080B030204" pitchFamily="18" charset="0"/>
              </a:rPr>
              <a:t>Good Sports Greeting Cards</a:t>
            </a:r>
          </a:p>
          <a:p>
            <a:r>
              <a:rPr lang="en-US" sz="1200" dirty="0">
                <a:solidFill>
                  <a:srgbClr val="000000"/>
                </a:solidFill>
                <a:latin typeface="Californian FB" panose="0207040306080B030204" pitchFamily="18" charset="0"/>
                <a:ea typeface="Calibri" panose="020F0502020204030204" pitchFamily="34" charset="0"/>
                <a:cs typeface="Californian FB" panose="0207040306080B030204" pitchFamily="18" charset="0"/>
              </a:rPr>
              <a:t>Pass the Fruit </a:t>
            </a:r>
            <a:endParaRPr lang="en-US" sz="1400" dirty="0">
              <a:solidFill>
                <a:srgbClr val="000000"/>
              </a:solidFill>
              <a:latin typeface="Arial" panose="020B0604020202020204" pitchFamily="34" charset="0"/>
              <a:ea typeface="Calibri" panose="020F0502020204030204" pitchFamily="34" charset="0"/>
            </a:endParaRPr>
          </a:p>
          <a:p>
            <a:pPr>
              <a:lnSpc>
                <a:spcPct val="107000"/>
              </a:lnSpc>
              <a:spcAft>
                <a:spcPts val="800"/>
              </a:spcAft>
            </a:pPr>
            <a:r>
              <a:rPr lang="en-US" sz="1200" dirty="0">
                <a:latin typeface="Californian FB" panose="0207040306080B030204" pitchFamily="18" charset="0"/>
                <a:ea typeface="Calibri" panose="020F0502020204030204" pitchFamily="34" charset="0"/>
                <a:cs typeface="Californian FB" panose="0207040306080B030204" pitchFamily="18" charset="0"/>
              </a:rPr>
              <a:t>Sportsmanship Role Play</a:t>
            </a:r>
            <a:r>
              <a:rPr lang="en-US" sz="1400" dirty="0">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en-US" sz="14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9000"/>
              </a:lnSpc>
              <a:spcAft>
                <a:spcPts val="600"/>
              </a:spcAft>
            </a:pPr>
            <a:endParaRPr lang="en-US" sz="1200" kern="1400" dirty="0">
              <a:solidFill>
                <a:srgbClr val="000000"/>
              </a:solidFill>
              <a:latin typeface="Californian FB" panose="0207040306080B030204" pitchFamily="18" charset="0"/>
            </a:endParaRPr>
          </a:p>
          <a:p>
            <a:pPr>
              <a:lnSpc>
                <a:spcPct val="119000"/>
              </a:lnSpc>
              <a:spcAft>
                <a:spcPts val="600"/>
              </a:spcAft>
            </a:pPr>
            <a:r>
              <a:rPr lang="en-US" sz="1200" kern="1400" dirty="0">
                <a:solidFill>
                  <a:srgbClr val="000000"/>
                </a:solidFill>
                <a:latin typeface="Californian FB" panose="0207040306080B030204" pitchFamily="18" charset="0"/>
              </a:rPr>
              <a:t>Lori </a:t>
            </a:r>
            <a:r>
              <a:rPr lang="en-US" sz="1200" kern="1400" dirty="0" err="1">
                <a:solidFill>
                  <a:srgbClr val="000000"/>
                </a:solidFill>
                <a:latin typeface="Californian FB" panose="0207040306080B030204" pitchFamily="18" charset="0"/>
              </a:rPr>
              <a:t>Warchuck</a:t>
            </a:r>
            <a:br>
              <a:rPr lang="en-US" sz="1200" kern="1400" dirty="0">
                <a:solidFill>
                  <a:srgbClr val="000000"/>
                </a:solidFill>
                <a:latin typeface="Californian FB" panose="0207040306080B030204" pitchFamily="18" charset="0"/>
              </a:rPr>
            </a:br>
            <a:r>
              <a:rPr lang="en-US" sz="1200" kern="1400" dirty="0">
                <a:solidFill>
                  <a:srgbClr val="000000"/>
                </a:solidFill>
                <a:latin typeface="Californian FB" panose="0207040306080B030204" pitchFamily="18" charset="0"/>
              </a:rPr>
              <a:t>4-H Program Coordinator</a:t>
            </a:r>
          </a:p>
          <a:p>
            <a:pPr>
              <a:lnSpc>
                <a:spcPct val="119000"/>
              </a:lnSpc>
              <a:spcAft>
                <a:spcPts val="600"/>
              </a:spcAft>
            </a:pPr>
            <a:r>
              <a:rPr lang="en-US" sz="1100" kern="1400" dirty="0">
                <a:solidFill>
                  <a:srgbClr val="000000"/>
                </a:solidFill>
                <a:latin typeface="Californian FB" panose="0207040306080B030204" pitchFamily="18" charset="0"/>
              </a:rPr>
              <a:t> </a:t>
            </a:r>
          </a:p>
        </p:txBody>
      </p:sp>
      <p:pic>
        <p:nvPicPr>
          <p:cNvPr id="1026" name="Picture 2">
            <a:extLst>
              <a:ext uri="{FF2B5EF4-FFF2-40B4-BE49-F238E27FC236}">
                <a16:creationId xmlns:a16="http://schemas.microsoft.com/office/drawing/2014/main" id="{BEC76432-5ED8-4C36-85A4-1B1DC49EF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30" y="8584887"/>
            <a:ext cx="1946031" cy="4479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31" name="Group 3">
            <a:extLst>
              <a:ext uri="{FF2B5EF4-FFF2-40B4-BE49-F238E27FC236}">
                <a16:creationId xmlns:a16="http://schemas.microsoft.com/office/drawing/2014/main" id="{1882E4A4-883F-49B6-AEEA-508C5ED28D24}"/>
              </a:ext>
            </a:extLst>
          </p:cNvPr>
          <p:cNvGrpSpPr>
            <a:grpSpLocks/>
          </p:cNvGrpSpPr>
          <p:nvPr/>
        </p:nvGrpSpPr>
        <p:grpSpPr bwMode="auto">
          <a:xfrm>
            <a:off x="4821382" y="1541464"/>
            <a:ext cx="2957657" cy="8636578"/>
            <a:chOff x="110652902" y="64111584"/>
            <a:chExt cx="2114550" cy="8067392"/>
          </a:xfrm>
        </p:grpSpPr>
        <p:sp>
          <p:nvSpPr>
            <p:cNvPr id="32" name="Rectangle 4">
              <a:extLst>
                <a:ext uri="{FF2B5EF4-FFF2-40B4-BE49-F238E27FC236}">
                  <a16:creationId xmlns:a16="http://schemas.microsoft.com/office/drawing/2014/main" id="{03D0FBE7-60A6-41F5-8195-18FA3655390C}"/>
                </a:ext>
              </a:extLst>
            </p:cNvPr>
            <p:cNvSpPr>
              <a:spLocks noChangeArrowheads="1"/>
            </p:cNvSpPr>
            <p:nvPr/>
          </p:nvSpPr>
          <p:spPr bwMode="auto">
            <a:xfrm>
              <a:off x="110652902" y="64111584"/>
              <a:ext cx="2114550" cy="7934042"/>
            </a:xfrm>
            <a:prstGeom prst="rect">
              <a:avLst/>
            </a:prstGeom>
            <a:solidFill>
              <a:srgbClr val="014F3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33" name="Text Box 5">
              <a:extLst>
                <a:ext uri="{FF2B5EF4-FFF2-40B4-BE49-F238E27FC236}">
                  <a16:creationId xmlns:a16="http://schemas.microsoft.com/office/drawing/2014/main" id="{5882A0BA-19B1-4FC9-80BB-ECC4E5C95BEB}"/>
                </a:ext>
              </a:extLst>
            </p:cNvPr>
            <p:cNvSpPr txBox="1">
              <a:spLocks noChangeArrowheads="1"/>
            </p:cNvSpPr>
            <p:nvPr/>
          </p:nvSpPr>
          <p:spPr bwMode="auto">
            <a:xfrm>
              <a:off x="110748210" y="64201788"/>
              <a:ext cx="1944019" cy="4378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a:ln>
                    <a:noFill/>
                  </a:ln>
                  <a:solidFill>
                    <a:srgbClr val="FFFFFF"/>
                  </a:solidFill>
                  <a:effectLst/>
                  <a:latin typeface="Arial" panose="020B0604020202020204" pitchFamily="34" charset="0"/>
                </a:rPr>
                <a:t>Karly </a:t>
              </a:r>
              <a:r>
                <a:rPr kumimoji="0" lang="en-US" altLang="en-US" sz="1200" b="0" i="0" u="sng" strike="noStrike" cap="none" normalizeH="0" baseline="0" dirty="0" err="1">
                  <a:ln>
                    <a:noFill/>
                  </a:ln>
                  <a:solidFill>
                    <a:srgbClr val="FFFFFF"/>
                  </a:solidFill>
                  <a:effectLst/>
                  <a:latin typeface="Arial" panose="020B0604020202020204" pitchFamily="34" charset="0"/>
                </a:rPr>
                <a:t>Creguer</a:t>
              </a:r>
              <a:endParaRPr kumimoji="0" lang="en-US" altLang="en-US" sz="1200" b="0" i="0" u="sng"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District Director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Counties:  St. Clair, Huron,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Lapeer, Sanilac, and Tuscola.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a:ln>
                    <a:noFill/>
                  </a:ln>
                  <a:solidFill>
                    <a:srgbClr val="FFFFFF"/>
                  </a:solidFill>
                  <a:effectLst/>
                  <a:latin typeface="Arial" panose="020B0604020202020204" pitchFamily="34" charset="0"/>
                </a:rPr>
                <a:t>Lori </a:t>
              </a:r>
              <a:r>
                <a:rPr kumimoji="0" lang="en-US" altLang="en-US" sz="1200" b="0" i="0" u="sng" strike="noStrike" cap="none" normalizeH="0" baseline="0" dirty="0" err="1">
                  <a:ln>
                    <a:noFill/>
                  </a:ln>
                  <a:solidFill>
                    <a:srgbClr val="FFFFFF"/>
                  </a:solidFill>
                  <a:effectLst/>
                  <a:latin typeface="Arial" panose="020B0604020202020204" pitchFamily="34" charset="0"/>
                </a:rPr>
                <a:t>Warchuck</a:t>
              </a:r>
              <a:endParaRPr kumimoji="0" lang="en-US" altLang="en-US" sz="1200" b="0" i="0" u="sng"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4-H Program Coordinator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a:ln>
                    <a:noFill/>
                  </a:ln>
                  <a:solidFill>
                    <a:srgbClr val="FFFFFF"/>
                  </a:solidFill>
                  <a:effectLst/>
                  <a:latin typeface="Arial" panose="020B0604020202020204" pitchFamily="34" charset="0"/>
                </a:rPr>
                <a:t>Val </a:t>
              </a:r>
              <a:r>
                <a:rPr kumimoji="0" lang="en-US" altLang="en-US" sz="1200" b="0" i="0" u="sng" strike="noStrike" cap="none" normalizeH="0" baseline="0" dirty="0" err="1">
                  <a:ln>
                    <a:noFill/>
                  </a:ln>
                  <a:solidFill>
                    <a:srgbClr val="FFFFFF"/>
                  </a:solidFill>
                  <a:effectLst/>
                  <a:latin typeface="Arial" panose="020B0604020202020204" pitchFamily="34" charset="0"/>
                </a:rPr>
                <a:t>Fusee</a:t>
              </a:r>
              <a:endParaRPr kumimoji="0" lang="en-US" altLang="en-US" sz="1200" b="0" i="0" u="sng"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4-H Program Assistant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Email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msue@stclaircounty.org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Website: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msue.stclaircounty.org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Phone: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810-989-6935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MSU Extension Office: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St. Clair County Building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200 Grand River Ave #102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Arial" panose="020B0604020202020204" pitchFamily="34" charset="0"/>
                </a:rPr>
                <a:t>Port Huron, MI  48060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Text Box 6">
              <a:extLst>
                <a:ext uri="{FF2B5EF4-FFF2-40B4-BE49-F238E27FC236}">
                  <a16:creationId xmlns:a16="http://schemas.microsoft.com/office/drawing/2014/main" id="{890835BC-9BB5-4A64-9F5B-7535FEA31B22}"/>
                </a:ext>
              </a:extLst>
            </p:cNvPr>
            <p:cNvSpPr txBox="1">
              <a:spLocks noChangeArrowheads="1"/>
            </p:cNvSpPr>
            <p:nvPr/>
          </p:nvSpPr>
          <p:spPr bwMode="auto">
            <a:xfrm>
              <a:off x="110759528" y="68740451"/>
              <a:ext cx="1932701" cy="343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35" name="Text Box 7">
            <a:extLst>
              <a:ext uri="{FF2B5EF4-FFF2-40B4-BE49-F238E27FC236}">
                <a16:creationId xmlns:a16="http://schemas.microsoft.com/office/drawing/2014/main" id="{CF3D896B-D8DC-45B6-A6C7-90FE36163976}"/>
              </a:ext>
            </a:extLst>
          </p:cNvPr>
          <p:cNvSpPr txBox="1">
            <a:spLocks noChangeArrowheads="1"/>
          </p:cNvSpPr>
          <p:nvPr/>
        </p:nvSpPr>
        <p:spPr bwMode="auto">
          <a:xfrm>
            <a:off x="4979181" y="6634110"/>
            <a:ext cx="2694642" cy="4092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Calibri" panose="020F0502020204030204" pitchFamily="34" charset="0"/>
              </a:rPr>
              <a:t>MSU is an affirmative-action, equal-opportunity employer, committed to achieving excellence through a diverse workforce and inclusive culture that encourages all people to reach their full potential.  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Quentin Tyler, Director, MSU Extension, East Lansing, MI  48824.  This information is for educational purposes only.  Reference to commercial products or trade names does not imply endorsement by MSU Extension or bias against those not mentioned.</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A15A1B5A-742E-48C4-A6EF-08859EC95C07}"/>
              </a:ext>
            </a:extLst>
          </p:cNvPr>
          <p:cNvPicPr>
            <a:picLocks noChangeAspect="1"/>
          </p:cNvPicPr>
          <p:nvPr/>
        </p:nvPicPr>
        <p:blipFill>
          <a:blip r:embed="rId4"/>
          <a:stretch>
            <a:fillRect/>
          </a:stretch>
        </p:blipFill>
        <p:spPr>
          <a:xfrm>
            <a:off x="2326701" y="6920255"/>
            <a:ext cx="1664059" cy="2353824"/>
          </a:xfrm>
          <a:prstGeom prst="rect">
            <a:avLst/>
          </a:prstGeom>
        </p:spPr>
      </p:pic>
    </p:spTree>
    <p:extLst>
      <p:ext uri="{BB962C8B-B14F-4D97-AF65-F5344CB8AC3E}">
        <p14:creationId xmlns:p14="http://schemas.microsoft.com/office/powerpoint/2010/main" val="10316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p:txBody>
          <a:bodyPr/>
          <a:lstStyle/>
          <a:p>
            <a:pPr lvl="0"/>
            <a:r>
              <a:rPr lang="en-US" dirty="0"/>
              <a:t>4-H &amp; Youth Fair Update</a:t>
            </a:r>
          </a:p>
        </p:txBody>
      </p:sp>
      <p:pic>
        <p:nvPicPr>
          <p:cNvPr id="4" name="Picture 3">
            <a:extLst>
              <a:ext uri="{FF2B5EF4-FFF2-40B4-BE49-F238E27FC236}">
                <a16:creationId xmlns:a16="http://schemas.microsoft.com/office/drawing/2014/main" id="{4BB4F165-1150-4748-B07B-16CA38F5A841}"/>
              </a:ext>
            </a:extLst>
          </p:cNvPr>
          <p:cNvPicPr/>
          <p:nvPr/>
        </p:nvPicPr>
        <p:blipFill>
          <a:blip r:embed="rId2">
            <a:extLst>
              <a:ext uri="{28A0092B-C50C-407E-A947-70E740481C1C}">
                <a14:useLocalDpi xmlns:a14="http://schemas.microsoft.com/office/drawing/2010/main" val="0"/>
              </a:ext>
            </a:extLst>
          </a:blip>
          <a:stretch>
            <a:fillRect/>
          </a:stretch>
        </p:blipFill>
        <p:spPr>
          <a:xfrm>
            <a:off x="349149" y="2418735"/>
            <a:ext cx="7069290" cy="5884607"/>
          </a:xfrm>
          <a:prstGeom prst="rect">
            <a:avLst/>
          </a:prstGeom>
        </p:spPr>
      </p:pic>
    </p:spTree>
    <p:extLst>
      <p:ext uri="{BB962C8B-B14F-4D97-AF65-F5344CB8AC3E}">
        <p14:creationId xmlns:p14="http://schemas.microsoft.com/office/powerpoint/2010/main" val="329042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5726061" cy="515938"/>
          </a:xfrm>
        </p:spPr>
        <p:txBody>
          <a:bodyPr/>
          <a:lstStyle/>
          <a:p>
            <a:pPr lvl="0"/>
            <a:r>
              <a:rPr lang="en-US" dirty="0"/>
              <a:t>SAVE THE DATE</a:t>
            </a:r>
          </a:p>
        </p:txBody>
      </p:sp>
      <p:pic>
        <p:nvPicPr>
          <p:cNvPr id="3" name="Picture 2">
            <a:extLst>
              <a:ext uri="{FF2B5EF4-FFF2-40B4-BE49-F238E27FC236}">
                <a16:creationId xmlns:a16="http://schemas.microsoft.com/office/drawing/2014/main" id="{D3D09B83-6042-4698-9535-CAD62619D1FE}"/>
              </a:ext>
            </a:extLst>
          </p:cNvPr>
          <p:cNvPicPr>
            <a:picLocks noChangeAspect="1"/>
          </p:cNvPicPr>
          <p:nvPr/>
        </p:nvPicPr>
        <p:blipFill>
          <a:blip r:embed="rId2"/>
          <a:stretch>
            <a:fillRect/>
          </a:stretch>
        </p:blipFill>
        <p:spPr>
          <a:xfrm>
            <a:off x="30275" y="2335827"/>
            <a:ext cx="7711849" cy="6469671"/>
          </a:xfrm>
          <a:prstGeom prst="rect">
            <a:avLst/>
          </a:prstGeom>
        </p:spPr>
      </p:pic>
    </p:spTree>
    <p:extLst>
      <p:ext uri="{BB962C8B-B14F-4D97-AF65-F5344CB8AC3E}">
        <p14:creationId xmlns:p14="http://schemas.microsoft.com/office/powerpoint/2010/main" val="313840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5" name="Picture 4">
            <a:extLst>
              <a:ext uri="{FF2B5EF4-FFF2-40B4-BE49-F238E27FC236}">
                <a16:creationId xmlns:a16="http://schemas.microsoft.com/office/drawing/2014/main" id="{8FAF0DFD-E957-42E0-AF4D-6775E61328D7}"/>
              </a:ext>
            </a:extLst>
          </p:cNvPr>
          <p:cNvPicPr>
            <a:picLocks noChangeAspect="1"/>
          </p:cNvPicPr>
          <p:nvPr/>
        </p:nvPicPr>
        <p:blipFill>
          <a:blip r:embed="rId2"/>
          <a:stretch>
            <a:fillRect/>
          </a:stretch>
        </p:blipFill>
        <p:spPr>
          <a:xfrm>
            <a:off x="728012" y="1663839"/>
            <a:ext cx="6316375" cy="8291322"/>
          </a:xfrm>
          <a:prstGeom prst="rect">
            <a:avLst/>
          </a:prstGeom>
        </p:spPr>
      </p:pic>
    </p:spTree>
    <p:extLst>
      <p:ext uri="{BB962C8B-B14F-4D97-AF65-F5344CB8AC3E}">
        <p14:creationId xmlns:p14="http://schemas.microsoft.com/office/powerpoint/2010/main" val="3971375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7" name="Picture 6">
            <a:extLst>
              <a:ext uri="{FF2B5EF4-FFF2-40B4-BE49-F238E27FC236}">
                <a16:creationId xmlns:a16="http://schemas.microsoft.com/office/drawing/2014/main" id="{CC5A2807-F4CF-476B-BB83-B472511563DE}"/>
              </a:ext>
            </a:extLst>
          </p:cNvPr>
          <p:cNvPicPr>
            <a:picLocks noChangeAspect="1"/>
          </p:cNvPicPr>
          <p:nvPr/>
        </p:nvPicPr>
        <p:blipFill rotWithShape="1">
          <a:blip r:embed="rId2"/>
          <a:srcRect l="21050" r="22032"/>
          <a:stretch/>
        </p:blipFill>
        <p:spPr>
          <a:xfrm>
            <a:off x="1081830" y="1668168"/>
            <a:ext cx="5608739" cy="8260700"/>
          </a:xfrm>
          <a:prstGeom prst="rect">
            <a:avLst/>
          </a:prstGeom>
        </p:spPr>
      </p:pic>
    </p:spTree>
    <p:extLst>
      <p:ext uri="{BB962C8B-B14F-4D97-AF65-F5344CB8AC3E}">
        <p14:creationId xmlns:p14="http://schemas.microsoft.com/office/powerpoint/2010/main" val="241914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4" name="Picture 3">
            <a:extLst>
              <a:ext uri="{FF2B5EF4-FFF2-40B4-BE49-F238E27FC236}">
                <a16:creationId xmlns:a16="http://schemas.microsoft.com/office/drawing/2014/main" id="{BFBDCB95-934F-48F9-A55D-EB3B59F2D822}"/>
              </a:ext>
            </a:extLst>
          </p:cNvPr>
          <p:cNvPicPr>
            <a:picLocks noChangeAspect="1"/>
          </p:cNvPicPr>
          <p:nvPr/>
        </p:nvPicPr>
        <p:blipFill rotWithShape="1">
          <a:blip r:embed="rId2"/>
          <a:srcRect l="17077" t="-3529" r="16509" b="-1"/>
          <a:stretch/>
        </p:blipFill>
        <p:spPr>
          <a:xfrm>
            <a:off x="700817" y="1541463"/>
            <a:ext cx="6370766" cy="8325208"/>
          </a:xfrm>
          <a:prstGeom prst="rect">
            <a:avLst/>
          </a:prstGeom>
        </p:spPr>
      </p:pic>
    </p:spTree>
    <p:extLst>
      <p:ext uri="{BB962C8B-B14F-4D97-AF65-F5344CB8AC3E}">
        <p14:creationId xmlns:p14="http://schemas.microsoft.com/office/powerpoint/2010/main" val="145229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5" name="Picture 4">
            <a:extLst>
              <a:ext uri="{FF2B5EF4-FFF2-40B4-BE49-F238E27FC236}">
                <a16:creationId xmlns:a16="http://schemas.microsoft.com/office/drawing/2014/main" id="{6AAD0D39-7245-4E52-AB9A-A9F85D35037E}"/>
              </a:ext>
            </a:extLst>
          </p:cNvPr>
          <p:cNvPicPr>
            <a:picLocks noChangeAspect="1"/>
          </p:cNvPicPr>
          <p:nvPr/>
        </p:nvPicPr>
        <p:blipFill>
          <a:blip r:embed="rId2"/>
          <a:stretch>
            <a:fillRect/>
          </a:stretch>
        </p:blipFill>
        <p:spPr>
          <a:xfrm>
            <a:off x="104605" y="2050026"/>
            <a:ext cx="7563190" cy="6340206"/>
          </a:xfrm>
          <a:prstGeom prst="rect">
            <a:avLst/>
          </a:prstGeom>
        </p:spPr>
      </p:pic>
    </p:spTree>
    <p:extLst>
      <p:ext uri="{BB962C8B-B14F-4D97-AF65-F5344CB8AC3E}">
        <p14:creationId xmlns:p14="http://schemas.microsoft.com/office/powerpoint/2010/main" val="194380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p:txBody>
          <a:bodyPr/>
          <a:lstStyle/>
          <a:p>
            <a:pPr lvl="0"/>
            <a:r>
              <a:rPr lang="en-US" dirty="0"/>
              <a:t>SAVE THE DATE</a:t>
            </a:r>
          </a:p>
        </p:txBody>
      </p:sp>
      <p:pic>
        <p:nvPicPr>
          <p:cNvPr id="3" name="Picture 2">
            <a:extLst>
              <a:ext uri="{FF2B5EF4-FFF2-40B4-BE49-F238E27FC236}">
                <a16:creationId xmlns:a16="http://schemas.microsoft.com/office/drawing/2014/main" id="{0CD9A1B1-6419-4C4C-8A28-CD8812B28458}"/>
              </a:ext>
            </a:extLst>
          </p:cNvPr>
          <p:cNvPicPr>
            <a:picLocks noChangeAspect="1"/>
          </p:cNvPicPr>
          <p:nvPr/>
        </p:nvPicPr>
        <p:blipFill>
          <a:blip r:embed="rId2"/>
          <a:stretch>
            <a:fillRect/>
          </a:stretch>
        </p:blipFill>
        <p:spPr>
          <a:xfrm>
            <a:off x="266215" y="2608290"/>
            <a:ext cx="7239970" cy="6071016"/>
          </a:xfrm>
          <a:prstGeom prst="rect">
            <a:avLst/>
          </a:prstGeom>
        </p:spPr>
      </p:pic>
    </p:spTree>
    <p:extLst>
      <p:ext uri="{BB962C8B-B14F-4D97-AF65-F5344CB8AC3E}">
        <p14:creationId xmlns:p14="http://schemas.microsoft.com/office/powerpoint/2010/main" val="87250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5" name="Picture 4">
            <a:extLst>
              <a:ext uri="{FF2B5EF4-FFF2-40B4-BE49-F238E27FC236}">
                <a16:creationId xmlns:a16="http://schemas.microsoft.com/office/drawing/2014/main" id="{1CF6C4E6-CA5B-42F7-A939-5BA1AC64785C}"/>
              </a:ext>
            </a:extLst>
          </p:cNvPr>
          <p:cNvPicPr>
            <a:picLocks noChangeAspect="1"/>
          </p:cNvPicPr>
          <p:nvPr/>
        </p:nvPicPr>
        <p:blipFill>
          <a:blip r:embed="rId2"/>
          <a:stretch>
            <a:fillRect/>
          </a:stretch>
        </p:blipFill>
        <p:spPr>
          <a:xfrm>
            <a:off x="271740" y="2551469"/>
            <a:ext cx="7228919" cy="6059987"/>
          </a:xfrm>
          <a:prstGeom prst="rect">
            <a:avLst/>
          </a:prstGeom>
        </p:spPr>
      </p:pic>
    </p:spTree>
    <p:extLst>
      <p:ext uri="{BB962C8B-B14F-4D97-AF65-F5344CB8AC3E}">
        <p14:creationId xmlns:p14="http://schemas.microsoft.com/office/powerpoint/2010/main" val="417547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4" name="Picture 3">
            <a:extLst>
              <a:ext uri="{FF2B5EF4-FFF2-40B4-BE49-F238E27FC236}">
                <a16:creationId xmlns:a16="http://schemas.microsoft.com/office/drawing/2014/main" id="{36CF172C-752C-4E3A-9C86-BB6040099384}"/>
              </a:ext>
            </a:extLst>
          </p:cNvPr>
          <p:cNvPicPr>
            <a:picLocks noChangeAspect="1"/>
          </p:cNvPicPr>
          <p:nvPr/>
        </p:nvPicPr>
        <p:blipFill>
          <a:blip r:embed="rId2"/>
          <a:stretch>
            <a:fillRect/>
          </a:stretch>
        </p:blipFill>
        <p:spPr>
          <a:xfrm>
            <a:off x="309716" y="2600391"/>
            <a:ext cx="7152968" cy="5996318"/>
          </a:xfrm>
          <a:prstGeom prst="rect">
            <a:avLst/>
          </a:prstGeom>
        </p:spPr>
      </p:pic>
    </p:spTree>
    <p:extLst>
      <p:ext uri="{BB962C8B-B14F-4D97-AF65-F5344CB8AC3E}">
        <p14:creationId xmlns:p14="http://schemas.microsoft.com/office/powerpoint/2010/main" val="1507365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198675" cy="515938"/>
          </a:xfrm>
        </p:spPr>
        <p:txBody>
          <a:bodyPr/>
          <a:lstStyle/>
          <a:p>
            <a:pPr lvl="0"/>
            <a:r>
              <a:rPr lang="en-US" dirty="0"/>
              <a:t>SAVE THE DATE</a:t>
            </a:r>
          </a:p>
        </p:txBody>
      </p:sp>
      <p:pic>
        <p:nvPicPr>
          <p:cNvPr id="5" name="Picture 4">
            <a:extLst>
              <a:ext uri="{FF2B5EF4-FFF2-40B4-BE49-F238E27FC236}">
                <a16:creationId xmlns:a16="http://schemas.microsoft.com/office/drawing/2014/main" id="{C39BB074-974B-4C60-97A5-AE406A49A48A}"/>
              </a:ext>
            </a:extLst>
          </p:cNvPr>
          <p:cNvPicPr>
            <a:picLocks noChangeAspect="1"/>
          </p:cNvPicPr>
          <p:nvPr/>
        </p:nvPicPr>
        <p:blipFill>
          <a:blip r:embed="rId2"/>
          <a:stretch>
            <a:fillRect/>
          </a:stretch>
        </p:blipFill>
        <p:spPr>
          <a:xfrm>
            <a:off x="289334" y="2521974"/>
            <a:ext cx="7193732" cy="6030490"/>
          </a:xfrm>
          <a:prstGeom prst="rect">
            <a:avLst/>
          </a:prstGeom>
        </p:spPr>
      </p:pic>
    </p:spTree>
    <p:extLst>
      <p:ext uri="{BB962C8B-B14F-4D97-AF65-F5344CB8AC3E}">
        <p14:creationId xmlns:p14="http://schemas.microsoft.com/office/powerpoint/2010/main" val="1559794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EA58B-2F63-4B2A-9E85-21F08BA7941D}"/>
              </a:ext>
            </a:extLst>
          </p:cNvPr>
          <p:cNvSpPr>
            <a:spLocks noGrp="1"/>
          </p:cNvSpPr>
          <p:nvPr>
            <p:ph sz="quarter" idx="32"/>
          </p:nvPr>
        </p:nvSpPr>
        <p:spPr>
          <a:xfrm>
            <a:off x="644577" y="1025525"/>
            <a:ext cx="6890079" cy="515938"/>
          </a:xfrm>
        </p:spPr>
        <p:txBody>
          <a:bodyPr/>
          <a:lstStyle/>
          <a:p>
            <a:r>
              <a:rPr lang="en-US" sz="3000" dirty="0"/>
              <a:t>Featured 4-H Ambassador</a:t>
            </a:r>
          </a:p>
        </p:txBody>
      </p:sp>
      <p:pic>
        <p:nvPicPr>
          <p:cNvPr id="3" name="Picture 2">
            <a:extLst>
              <a:ext uri="{FF2B5EF4-FFF2-40B4-BE49-F238E27FC236}">
                <a16:creationId xmlns:a16="http://schemas.microsoft.com/office/drawing/2014/main" id="{BD033B09-B5B9-4247-BE95-3B1911D2CCAE}"/>
              </a:ext>
            </a:extLst>
          </p:cNvPr>
          <p:cNvPicPr>
            <a:picLocks noChangeAspect="1"/>
          </p:cNvPicPr>
          <p:nvPr/>
        </p:nvPicPr>
        <p:blipFill>
          <a:blip r:embed="rId2"/>
          <a:stretch>
            <a:fillRect/>
          </a:stretch>
        </p:blipFill>
        <p:spPr>
          <a:xfrm>
            <a:off x="438877" y="2139316"/>
            <a:ext cx="6894646" cy="5779767"/>
          </a:xfrm>
          <a:prstGeom prst="rect">
            <a:avLst/>
          </a:prstGeom>
        </p:spPr>
      </p:pic>
    </p:spTree>
    <p:extLst>
      <p:ext uri="{BB962C8B-B14F-4D97-AF65-F5344CB8AC3E}">
        <p14:creationId xmlns:p14="http://schemas.microsoft.com/office/powerpoint/2010/main" val="3197679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00B5AD-DE6F-E641-95C1-7F4C73D16F29}"/>
              </a:ext>
            </a:extLst>
          </p:cNvPr>
          <p:cNvSpPr>
            <a:spLocks noGrp="1"/>
          </p:cNvSpPr>
          <p:nvPr>
            <p:ph type="body" sz="quarter" idx="22"/>
          </p:nvPr>
        </p:nvSpPr>
        <p:spPr>
          <a:xfrm>
            <a:off x="2174959" y="1575789"/>
            <a:ext cx="5265738" cy="6585231"/>
          </a:xfrm>
        </p:spPr>
        <p:txBody>
          <a:bodyPr vert="horz" lIns="91440" tIns="45720" rIns="91440" bIns="45720" rtlCol="0" anchor="t">
            <a:noAutofit/>
          </a:bodyPr>
          <a:lstStyle/>
          <a:p>
            <a:pPr>
              <a:lnSpc>
                <a:spcPct val="100000"/>
              </a:lnSpc>
              <a:spcBef>
                <a:spcPts val="0"/>
              </a:spcBef>
            </a:pPr>
            <a:r>
              <a:rPr lang="en-US" sz="1100" b="1" dirty="0">
                <a:solidFill>
                  <a:srgbClr val="000000"/>
                </a:solidFill>
                <a:latin typeface="Arial Narrow"/>
                <a:cs typeface="Arial"/>
              </a:rPr>
              <a:t>March 3: Adulting 101 – Get It Together: Tim and Organization Tips to Thrive</a:t>
            </a:r>
          </a:p>
          <a:p>
            <a:pPr>
              <a:lnSpc>
                <a:spcPct val="100000"/>
              </a:lnSpc>
              <a:spcBef>
                <a:spcPts val="0"/>
              </a:spcBef>
            </a:pPr>
            <a:r>
              <a:rPr lang="en-US" sz="1100" i="1" dirty="0">
                <a:solidFill>
                  <a:srgbClr val="000000"/>
                </a:solidFill>
                <a:latin typeface="Arial Narrow"/>
                <a:cs typeface="Arial"/>
              </a:rPr>
              <a:t>Online</a:t>
            </a:r>
            <a:endParaRPr lang="en-US" sz="1100" dirty="0">
              <a:solidFill>
                <a:srgbClr val="000000"/>
              </a:solidFill>
              <a:latin typeface="Arial Narrow"/>
              <a:cs typeface="Arial"/>
            </a:endParaRPr>
          </a:p>
          <a:p>
            <a:pPr>
              <a:lnSpc>
                <a:spcPct val="100000"/>
              </a:lnSpc>
              <a:spcBef>
                <a:spcPts val="0"/>
              </a:spcBef>
            </a:pPr>
            <a:r>
              <a:rPr lang="en-US" sz="1100" dirty="0"/>
              <a:t>Learn practical tips to tackle schedules, beat procrastination and organize spaces to help you be successful now and in the future.</a:t>
            </a:r>
          </a:p>
          <a:p>
            <a:pPr>
              <a:lnSpc>
                <a:spcPct val="100000"/>
              </a:lnSpc>
              <a:spcBef>
                <a:spcPts val="0"/>
              </a:spcBef>
            </a:pPr>
            <a:r>
              <a:rPr lang="en-US" sz="1100" dirty="0">
                <a:hlinkClick r:id="rId2"/>
              </a:rPr>
              <a:t>www.canr.msu.edu/events/get-it-together</a:t>
            </a:r>
            <a:endParaRPr lang="en-US" sz="1100" dirty="0"/>
          </a:p>
          <a:p>
            <a:pPr>
              <a:lnSpc>
                <a:spcPct val="100000"/>
              </a:lnSpc>
              <a:spcBef>
                <a:spcPts val="0"/>
              </a:spcBef>
            </a:pPr>
            <a:endParaRPr lang="en-US" sz="700" b="1"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March 11: 4-H Give Green Day</a:t>
            </a:r>
          </a:p>
          <a:p>
            <a:pPr>
              <a:lnSpc>
                <a:spcPct val="100000"/>
              </a:lnSpc>
              <a:spcBef>
                <a:spcPts val="0"/>
              </a:spcBef>
            </a:pPr>
            <a:r>
              <a:rPr lang="en-US" sz="1100" i="1" dirty="0">
                <a:solidFill>
                  <a:srgbClr val="000000"/>
                </a:solidFill>
                <a:latin typeface="Arial Narrow"/>
                <a:cs typeface="Arial"/>
              </a:rPr>
              <a:t>Online</a:t>
            </a:r>
            <a:endParaRPr lang="en-US" sz="1100" dirty="0">
              <a:solidFill>
                <a:srgbClr val="000000"/>
              </a:solidFill>
              <a:latin typeface="Arial Narrow"/>
              <a:cs typeface="Arial"/>
            </a:endParaRPr>
          </a:p>
          <a:p>
            <a:pPr>
              <a:lnSpc>
                <a:spcPct val="100000"/>
              </a:lnSpc>
              <a:spcBef>
                <a:spcPts val="0"/>
              </a:spcBef>
            </a:pPr>
            <a:r>
              <a:rPr lang="en-US" sz="1100" dirty="0"/>
              <a:t>Help us reach our goal of raising $5,000 in a 24-hour period on Give Green Day to support learning experiences for Michigan 4-H youth.</a:t>
            </a:r>
          </a:p>
          <a:p>
            <a:pPr>
              <a:lnSpc>
                <a:spcPct val="100000"/>
              </a:lnSpc>
              <a:spcBef>
                <a:spcPts val="0"/>
              </a:spcBef>
            </a:pPr>
            <a:r>
              <a:rPr lang="en-US" sz="1100" dirty="0">
                <a:hlinkClick r:id="rId3"/>
              </a:rPr>
              <a:t>www.canr.msu.edu/events/4h-give-green-day</a:t>
            </a:r>
            <a:endParaRPr lang="en-US" sz="1100" dirty="0"/>
          </a:p>
          <a:p>
            <a:pPr>
              <a:lnSpc>
                <a:spcPct val="100000"/>
              </a:lnSpc>
              <a:spcBef>
                <a:spcPts val="0"/>
              </a:spcBef>
            </a:pPr>
            <a:endParaRPr lang="en-US" sz="700" b="1"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March 11: Wild Spartans</a:t>
            </a:r>
          </a:p>
          <a:p>
            <a:pPr>
              <a:lnSpc>
                <a:spcPct val="100000"/>
              </a:lnSpc>
              <a:spcBef>
                <a:spcPts val="0"/>
              </a:spcBef>
            </a:pPr>
            <a:r>
              <a:rPr lang="en-US" sz="1100" i="1" dirty="0">
                <a:solidFill>
                  <a:srgbClr val="000000"/>
                </a:solidFill>
                <a:latin typeface="Arial Narrow"/>
                <a:cs typeface="Arial"/>
              </a:rPr>
              <a:t>Online</a:t>
            </a:r>
            <a:endParaRPr lang="en-US" sz="1100" dirty="0">
              <a:solidFill>
                <a:srgbClr val="000000"/>
              </a:solidFill>
              <a:latin typeface="Arial Narrow"/>
              <a:cs typeface="Arial"/>
            </a:endParaRPr>
          </a:p>
          <a:p>
            <a:pPr>
              <a:lnSpc>
                <a:spcPct val="100000"/>
              </a:lnSpc>
              <a:spcBef>
                <a:spcPts val="0"/>
              </a:spcBef>
            </a:pPr>
            <a:r>
              <a:rPr lang="en-US" sz="1100" dirty="0"/>
              <a:t>Join 4-H staff for the "Wild Spartans" series for a look into life working with fisheries and wildlife! This month’s session will explore conservation efforts in zoos with Seth Magle, director of the Urban Wildlife Institute at the Lincoln Park Zoo in Chicago.</a:t>
            </a:r>
          </a:p>
          <a:p>
            <a:pPr>
              <a:lnSpc>
                <a:spcPct val="100000"/>
              </a:lnSpc>
              <a:spcBef>
                <a:spcPts val="0"/>
              </a:spcBef>
            </a:pPr>
            <a:r>
              <a:rPr lang="en-US" sz="1100" dirty="0">
                <a:hlinkClick r:id="rId4"/>
              </a:rPr>
              <a:t>www.canr.msu.edu/events/wild-spartans-monthly-wildlife-fisheries-webinar-series-march-2024-2025</a:t>
            </a:r>
            <a:endParaRPr lang="en-US" sz="1100" dirty="0"/>
          </a:p>
          <a:p>
            <a:pPr>
              <a:lnSpc>
                <a:spcPct val="100000"/>
              </a:lnSpc>
              <a:spcBef>
                <a:spcPts val="0"/>
              </a:spcBef>
            </a:pPr>
            <a:endParaRPr lang="en-US" sz="700" b="1"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March 15: Michigan 4-H Hippology Contest</a:t>
            </a:r>
          </a:p>
          <a:p>
            <a:pPr>
              <a:lnSpc>
                <a:spcPct val="100000"/>
              </a:lnSpc>
              <a:spcBef>
                <a:spcPts val="0"/>
              </a:spcBef>
            </a:pPr>
            <a:r>
              <a:rPr lang="en-US" sz="1100" i="1" dirty="0">
                <a:solidFill>
                  <a:srgbClr val="000000"/>
                </a:solidFill>
                <a:latin typeface="Arial Narrow"/>
                <a:cs typeface="Arial"/>
              </a:rPr>
              <a:t>East Lansing</a:t>
            </a:r>
            <a:endParaRPr lang="en-US" sz="1100" dirty="0">
              <a:solidFill>
                <a:srgbClr val="000000"/>
              </a:solidFill>
              <a:latin typeface="Arial Narrow"/>
              <a:cs typeface="Arial"/>
            </a:endParaRPr>
          </a:p>
          <a:p>
            <a:pPr>
              <a:lnSpc>
                <a:spcPct val="100000"/>
              </a:lnSpc>
              <a:spcBef>
                <a:spcPts val="0"/>
              </a:spcBef>
            </a:pPr>
            <a:r>
              <a:rPr lang="en-US" sz="1100" dirty="0"/>
              <a:t>Youth aged 5-19 are eligible to demonstrate their comprehensive equine knowledge and skills in an engaging setting.</a:t>
            </a:r>
          </a:p>
          <a:p>
            <a:pPr>
              <a:lnSpc>
                <a:spcPct val="100000"/>
              </a:lnSpc>
              <a:spcBef>
                <a:spcPts val="0"/>
              </a:spcBef>
            </a:pPr>
            <a:r>
              <a:rPr lang="en-US" sz="1100" dirty="0">
                <a:hlinkClick r:id="rId5"/>
              </a:rPr>
              <a:t>www.canr.msu.edu/events/2025-michigan-4-h-state-hippology-contest</a:t>
            </a:r>
            <a:endParaRPr lang="en-US" sz="700" b="1" dirty="0">
              <a:solidFill>
                <a:srgbClr val="000000"/>
              </a:solidFill>
              <a:latin typeface="Arial Narrow"/>
              <a:cs typeface="Arial"/>
            </a:endParaRPr>
          </a:p>
          <a:p>
            <a:pPr>
              <a:lnSpc>
                <a:spcPct val="100000"/>
              </a:lnSpc>
              <a:spcBef>
                <a:spcPts val="0"/>
              </a:spcBef>
            </a:pPr>
            <a:endParaRPr lang="en-US" sz="700" b="1"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March 18: Mich. 4-H Volunteer Webinar - Cultivating Developmental Relationships with Youth</a:t>
            </a:r>
          </a:p>
          <a:p>
            <a:pPr>
              <a:lnSpc>
                <a:spcPct val="100000"/>
              </a:lnSpc>
              <a:spcBef>
                <a:spcPts val="0"/>
              </a:spcBef>
            </a:pPr>
            <a:r>
              <a:rPr lang="en-US" sz="1100" i="1" dirty="0">
                <a:solidFill>
                  <a:srgbClr val="000000"/>
                </a:solidFill>
                <a:latin typeface="Arial Narrow"/>
                <a:cs typeface="Arial"/>
              </a:rPr>
              <a:t>Online</a:t>
            </a:r>
            <a:endParaRPr lang="en-US" sz="1100" dirty="0">
              <a:solidFill>
                <a:srgbClr val="000000"/>
              </a:solidFill>
              <a:latin typeface="Arial Narrow"/>
              <a:cs typeface="Arial"/>
            </a:endParaRPr>
          </a:p>
          <a:p>
            <a:pPr>
              <a:lnSpc>
                <a:spcPct val="100000"/>
              </a:lnSpc>
              <a:spcBef>
                <a:spcPts val="0"/>
              </a:spcBef>
            </a:pPr>
            <a:r>
              <a:rPr lang="en-US" sz="1100" dirty="0"/>
              <a:t>Explore how to build impactful connections with youth through developmental relationships. This series will provide volunteers with a variety of learning opportunities to help them grow as a volunteer and support Michigan 4-H’ers. </a:t>
            </a:r>
            <a:r>
              <a:rPr lang="en-US" sz="1100" dirty="0">
                <a:solidFill>
                  <a:srgbClr val="222222"/>
                </a:solidFill>
                <a:latin typeface="Arial Narrow"/>
                <a:cs typeface="Arial"/>
              </a:rPr>
              <a:t>This session will be offered twice:</a:t>
            </a:r>
            <a:endParaRPr lang="en-US" sz="1100" dirty="0">
              <a:latin typeface="Arial Narrow"/>
            </a:endParaRPr>
          </a:p>
          <a:p>
            <a:pPr marL="560070" lvl="1" indent="-171450">
              <a:lnSpc>
                <a:spcPct val="100000"/>
              </a:lnSpc>
              <a:spcBef>
                <a:spcPts val="0"/>
              </a:spcBef>
              <a:buChar char="•"/>
            </a:pPr>
            <a:r>
              <a:rPr lang="en-US" sz="1100" b="1" dirty="0">
                <a:solidFill>
                  <a:srgbClr val="000000"/>
                </a:solidFill>
                <a:latin typeface="Arial Narrow"/>
                <a:cs typeface="Arial"/>
              </a:rPr>
              <a:t>12 p.m. session:</a:t>
            </a:r>
            <a:r>
              <a:rPr lang="en-US" sz="1100" dirty="0">
                <a:solidFill>
                  <a:srgbClr val="000000"/>
                </a:solidFill>
                <a:latin typeface="Arial Narrow"/>
                <a:cs typeface="Arial"/>
              </a:rPr>
              <a:t> </a:t>
            </a:r>
            <a:r>
              <a:rPr lang="en-US" sz="1100" dirty="0">
                <a:solidFill>
                  <a:srgbClr val="000000"/>
                </a:solidFill>
                <a:latin typeface="Arial Narrow"/>
                <a:cs typeface="Arial"/>
                <a:hlinkClick r:id="rId6"/>
              </a:rPr>
              <a:t>www.canr.msu.edu/events/michigan-4-h-volunteer-webinar-series-the-heart-of-4-h-cultivating-developmental-relationships-with-youth-noon</a:t>
            </a:r>
            <a:endParaRPr lang="en-US" sz="1100" dirty="0">
              <a:solidFill>
                <a:srgbClr val="000000"/>
              </a:solidFill>
              <a:latin typeface="Arial Narrow"/>
              <a:cs typeface="Arial"/>
            </a:endParaRPr>
          </a:p>
          <a:p>
            <a:pPr marL="560070" lvl="1" indent="-171450">
              <a:lnSpc>
                <a:spcPct val="100000"/>
              </a:lnSpc>
              <a:spcBef>
                <a:spcPts val="0"/>
              </a:spcBef>
              <a:buChar char="•"/>
            </a:pPr>
            <a:r>
              <a:rPr lang="en-US" sz="1100" b="1" dirty="0">
                <a:solidFill>
                  <a:srgbClr val="000000"/>
                </a:solidFill>
                <a:latin typeface="Arial Narrow"/>
                <a:cs typeface="Arial"/>
              </a:rPr>
              <a:t>7 p.m. session: </a:t>
            </a:r>
            <a:r>
              <a:rPr lang="en-US" sz="1100" dirty="0">
                <a:solidFill>
                  <a:srgbClr val="000000"/>
                </a:solidFill>
                <a:latin typeface="Arial Narrow"/>
                <a:cs typeface="Arial"/>
                <a:hlinkClick r:id="rId7"/>
              </a:rPr>
              <a:t>www.canr.msu.edu/events/michigan-4-h-volunteer-webinar-series-the-heart-of-4-h-cultivating-developmental-relationships-with-youth-7pm</a:t>
            </a:r>
            <a:endParaRPr lang="en-US" sz="1100" dirty="0">
              <a:solidFill>
                <a:srgbClr val="000000"/>
              </a:solidFill>
              <a:latin typeface="Arial Narrow"/>
              <a:cs typeface="Arial"/>
            </a:endParaRPr>
          </a:p>
          <a:p>
            <a:pPr lvl="1">
              <a:lnSpc>
                <a:spcPct val="100000"/>
              </a:lnSpc>
              <a:spcBef>
                <a:spcPts val="0"/>
              </a:spcBef>
            </a:pPr>
            <a:endParaRPr lang="en-US" sz="700" b="1"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April 1: 2025 Michigan 4-H State Awards application deadline</a:t>
            </a:r>
          </a:p>
          <a:p>
            <a:pPr>
              <a:lnSpc>
                <a:spcPct val="100000"/>
              </a:lnSpc>
              <a:spcBef>
                <a:spcPts val="0"/>
              </a:spcBef>
            </a:pPr>
            <a:r>
              <a:rPr lang="en-US" sz="1100" i="1" dirty="0">
                <a:solidFill>
                  <a:srgbClr val="000000"/>
                </a:solidFill>
                <a:latin typeface="Arial Narrow"/>
                <a:cs typeface="Arial"/>
              </a:rPr>
              <a:t>Online</a:t>
            </a:r>
            <a:endParaRPr lang="en-US" sz="1100" dirty="0">
              <a:solidFill>
                <a:srgbClr val="000000"/>
              </a:solidFill>
              <a:latin typeface="Arial Narrow"/>
              <a:cs typeface="Arial"/>
            </a:endParaRPr>
          </a:p>
          <a:p>
            <a:pPr>
              <a:lnSpc>
                <a:spcPct val="100000"/>
              </a:lnSpc>
              <a:spcBef>
                <a:spcPts val="0"/>
              </a:spcBef>
            </a:pPr>
            <a:r>
              <a:rPr lang="en-US" sz="1100" dirty="0">
                <a:solidFill>
                  <a:srgbClr val="222222"/>
                </a:solidFill>
                <a:latin typeface="Arial Narrow"/>
                <a:cs typeface="Arial"/>
              </a:rPr>
              <a:t>This program provides 4-H members a learning experience where they can develop career skills by using their 4-H experiences to compile a portfolio similar to a professional application while receiving recognition for their 4-H involvement.</a:t>
            </a:r>
          </a:p>
          <a:p>
            <a:pPr>
              <a:lnSpc>
                <a:spcPct val="100000"/>
              </a:lnSpc>
              <a:spcBef>
                <a:spcPts val="0"/>
              </a:spcBef>
            </a:pPr>
            <a:r>
              <a:rPr lang="en-US" sz="1100" dirty="0">
                <a:solidFill>
                  <a:srgbClr val="222222"/>
                </a:solidFill>
                <a:cs typeface="Arial"/>
                <a:hlinkClick r:id="rId8"/>
              </a:rPr>
              <a:t>www.canr.msu.edu/events/2025-michigan-4-h-state-awards-application-deadline</a:t>
            </a:r>
            <a:endParaRPr lang="en-US" sz="1100" dirty="0">
              <a:solidFill>
                <a:srgbClr val="222222"/>
              </a:solidFill>
              <a:cs typeface="Arial"/>
            </a:endParaRPr>
          </a:p>
        </p:txBody>
      </p:sp>
      <p:sp>
        <p:nvSpPr>
          <p:cNvPr id="7" name="Text Placeholder 15">
            <a:extLst>
              <a:ext uri="{FF2B5EF4-FFF2-40B4-BE49-F238E27FC236}">
                <a16:creationId xmlns:a16="http://schemas.microsoft.com/office/drawing/2014/main" id="{E0E4CD05-F8E7-D66A-C11D-27D293E3093D}"/>
              </a:ext>
            </a:extLst>
          </p:cNvPr>
          <p:cNvSpPr txBox="1">
            <a:spLocks/>
          </p:cNvSpPr>
          <p:nvPr/>
        </p:nvSpPr>
        <p:spPr>
          <a:xfrm>
            <a:off x="251257" y="6201577"/>
            <a:ext cx="1880287" cy="374754"/>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a:p>
          <a:p>
            <a:r>
              <a:rPr lang="en-US" sz="1600" b="0" dirty="0">
                <a:latin typeface="Arial Narrow"/>
              </a:rPr>
              <a:t>  </a:t>
            </a:r>
            <a:endParaRPr lang="en-US"/>
          </a:p>
          <a:p>
            <a:r>
              <a:rPr lang="en-US" sz="1600" b="0" dirty="0">
                <a:latin typeface="Arial Narrow"/>
              </a:rPr>
              <a:t>  </a:t>
            </a:r>
            <a:endParaRPr lang="en-US" dirty="0"/>
          </a:p>
        </p:txBody>
      </p:sp>
      <p:sp>
        <p:nvSpPr>
          <p:cNvPr id="8" name="Text Placeholder 10">
            <a:extLst>
              <a:ext uri="{FF2B5EF4-FFF2-40B4-BE49-F238E27FC236}">
                <a16:creationId xmlns:a16="http://schemas.microsoft.com/office/drawing/2014/main" id="{6AE304B9-A3AE-AFA4-1839-5374F72AEEF8}"/>
              </a:ext>
            </a:extLst>
          </p:cNvPr>
          <p:cNvSpPr>
            <a:spLocks noGrp="1"/>
          </p:cNvSpPr>
          <p:nvPr/>
        </p:nvSpPr>
        <p:spPr>
          <a:xfrm>
            <a:off x="219237" y="1772663"/>
            <a:ext cx="1880287" cy="808260"/>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i="1" dirty="0"/>
              <a:t>4-H Youth in Action Program applications open</a:t>
            </a:r>
            <a:endParaRPr lang="en-US" b="0" dirty="0"/>
          </a:p>
          <a:p>
            <a:br>
              <a:rPr lang="en-US" dirty="0"/>
            </a:br>
            <a:endParaRPr lang="en-US" dirty="0"/>
          </a:p>
        </p:txBody>
      </p:sp>
      <p:sp>
        <p:nvSpPr>
          <p:cNvPr id="10" name="Text Placeholder 5">
            <a:extLst>
              <a:ext uri="{FF2B5EF4-FFF2-40B4-BE49-F238E27FC236}">
                <a16:creationId xmlns:a16="http://schemas.microsoft.com/office/drawing/2014/main" id="{A29123CF-BA58-D9C9-FC76-8F6EA98962F7}"/>
              </a:ext>
            </a:extLst>
          </p:cNvPr>
          <p:cNvSpPr>
            <a:spLocks noGrp="1"/>
          </p:cNvSpPr>
          <p:nvPr/>
        </p:nvSpPr>
        <p:spPr>
          <a:xfrm>
            <a:off x="358647" y="4467226"/>
            <a:ext cx="1665505" cy="2698016"/>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80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dirty="0"/>
              <a:t>Apply now for the 2026 4-H Youth in Action Awards! Each year, the program recognizes four confident young leaders with diverse backgrounds and unique perspectives who are making a difference in their communities.</a:t>
            </a:r>
          </a:p>
          <a:p>
            <a:r>
              <a:rPr lang="en-US" dirty="0"/>
              <a:t>Winners will have the once-in-a-lifetime opportunity to share their stories along with unforgettable experiences, celebration on the national stage, recognition in the media and a $5,000 college scholarship.</a:t>
            </a:r>
          </a:p>
          <a:p>
            <a:r>
              <a:rPr lang="en-US" dirty="0"/>
              <a:t>This opportunity is open to youth ages 14-19. The deadline to apply is March 31. Learn more and apply at </a:t>
            </a:r>
            <a:r>
              <a:rPr lang="en-US" dirty="0">
                <a:hlinkClick r:id="rId9">
                  <a:extLst>
                    <a:ext uri="{A12FA001-AC4F-418D-AE19-62706E023703}">
                      <ahyp:hlinkClr xmlns:ahyp="http://schemas.microsoft.com/office/drawing/2018/hyperlinkcolor" val="tx"/>
                    </a:ext>
                  </a:extLst>
                </a:hlinkClick>
              </a:rPr>
              <a:t>https://4-h.org/programs/4-h-youth-in-action-program/application/</a:t>
            </a:r>
            <a:r>
              <a:rPr lang="en-US" dirty="0"/>
              <a:t>.</a:t>
            </a:r>
          </a:p>
          <a:p>
            <a:br>
              <a:rPr lang="en-US" dirty="0"/>
            </a:br>
            <a:endParaRPr lang="en-US" dirty="0">
              <a:latin typeface="Arial Narrow"/>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296" y="2789177"/>
            <a:ext cx="1620206" cy="1496566"/>
          </a:xfrm>
          <a:prstGeom prst="rect">
            <a:avLst/>
          </a:prstGeom>
        </p:spPr>
      </p:pic>
    </p:spTree>
    <p:extLst>
      <p:ext uri="{BB962C8B-B14F-4D97-AF65-F5344CB8AC3E}">
        <p14:creationId xmlns:p14="http://schemas.microsoft.com/office/powerpoint/2010/main" val="383351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559ECA4B-B7E1-4FC5-BC94-717DF5A9A556}"/>
              </a:ext>
            </a:extLst>
          </p:cNvPr>
          <p:cNvSpPr>
            <a:spLocks noGrp="1"/>
          </p:cNvSpPr>
          <p:nvPr>
            <p:ph sz="quarter" idx="32"/>
          </p:nvPr>
        </p:nvSpPr>
        <p:spPr/>
        <p:txBody>
          <a:bodyPr/>
          <a:lstStyle/>
          <a:p>
            <a:r>
              <a:rPr lang="en-US" dirty="0"/>
              <a:t>4-H Council Auction Wrap Up</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a:p>
        </p:txBody>
      </p:sp>
      <p:sp>
        <p:nvSpPr>
          <p:cNvPr id="35" name="Rectangle 34">
            <a:extLst>
              <a:ext uri="{FF2B5EF4-FFF2-40B4-BE49-F238E27FC236}">
                <a16:creationId xmlns:a16="http://schemas.microsoft.com/office/drawing/2014/main" id="{5059F701-1F3C-456A-8D8F-F4131D25F94E}"/>
              </a:ext>
            </a:extLst>
          </p:cNvPr>
          <p:cNvSpPr/>
          <p:nvPr/>
        </p:nvSpPr>
        <p:spPr>
          <a:xfrm>
            <a:off x="274320" y="1836261"/>
            <a:ext cx="7223760" cy="3975319"/>
          </a:xfrm>
          <a:prstGeom prst="rect">
            <a:avLst/>
          </a:prstGeom>
        </p:spPr>
        <p:txBody>
          <a:bodyPr wrap="square">
            <a:spAutoFit/>
          </a:bodyPr>
          <a:lstStyle/>
          <a:p>
            <a:pPr>
              <a:lnSpc>
                <a:spcPct val="107000"/>
              </a:lnSpc>
            </a:pPr>
            <a:r>
              <a:rPr lang="en-US" sz="1600" dirty="0">
                <a:solidFill>
                  <a:srgbClr val="000000"/>
                </a:solidFill>
                <a:ea typeface="Calibri" panose="020F0502020204030204" pitchFamily="34" charset="0"/>
                <a:cs typeface="Californian FB" panose="0207040306080B030204" pitchFamily="18" charset="0"/>
              </a:rPr>
              <a:t>The 2025 4-H Auction took place on Saturday, February 22, 2025 at Goodells Park was a success. There were 409 items sold that totaled $16881.40 with 16 4-H Clubs participated in soliciting the auction items. </a:t>
            </a:r>
            <a:endParaRPr lang="en-US" sz="1600" dirty="0">
              <a:ea typeface="Calibri" panose="020F0502020204030204" pitchFamily="34" charset="0"/>
              <a:cs typeface="Times New Roman" panose="02020603050405020304" pitchFamily="18" charset="0"/>
            </a:endParaRPr>
          </a:p>
          <a:p>
            <a:pPr>
              <a:lnSpc>
                <a:spcPct val="107000"/>
              </a:lnSpc>
            </a:pPr>
            <a:r>
              <a:rPr lang="en-US" sz="1600" dirty="0">
                <a:solidFill>
                  <a:srgbClr val="000000"/>
                </a:solidFill>
                <a:ea typeface="Calibri" panose="020F0502020204030204" pitchFamily="34" charset="0"/>
                <a:cs typeface="Californian FB" panose="0207040306080B030204" pitchFamily="18" charset="0"/>
              </a:rPr>
              <a:t>Club contest results: </a:t>
            </a:r>
            <a:endParaRPr lang="en-US" sz="1600" dirty="0">
              <a:ea typeface="Calibri" panose="020F0502020204030204" pitchFamily="34" charset="0"/>
              <a:cs typeface="Times New Roman" panose="02020603050405020304" pitchFamily="18" charset="0"/>
            </a:endParaRPr>
          </a:p>
          <a:p>
            <a:pPr>
              <a:lnSpc>
                <a:spcPct val="107000"/>
              </a:lnSpc>
            </a:pPr>
            <a:r>
              <a:rPr lang="en-US" sz="1600" dirty="0">
                <a:solidFill>
                  <a:srgbClr val="000000"/>
                </a:solidFill>
                <a:ea typeface="Calibri" panose="020F0502020204030204" pitchFamily="34" charset="0"/>
                <a:cs typeface="Californian FB" panose="0207040306080B030204" pitchFamily="18" charset="0"/>
              </a:rPr>
              <a:t>1st – Rimrock Acers 4-H Club with $6701.50 in sales 156 items</a:t>
            </a:r>
            <a:endParaRPr lang="en-US" sz="1600" dirty="0">
              <a:ea typeface="Calibri" panose="020F0502020204030204" pitchFamily="34" charset="0"/>
              <a:cs typeface="Times New Roman" panose="02020603050405020304" pitchFamily="18" charset="0"/>
            </a:endParaRPr>
          </a:p>
          <a:p>
            <a:pPr>
              <a:lnSpc>
                <a:spcPct val="107000"/>
              </a:lnSpc>
            </a:pPr>
            <a:r>
              <a:rPr lang="en-US" sz="1600" dirty="0">
                <a:solidFill>
                  <a:srgbClr val="000000"/>
                </a:solidFill>
                <a:ea typeface="Calibri" panose="020F0502020204030204" pitchFamily="34" charset="0"/>
                <a:cs typeface="Californian FB" panose="0207040306080B030204" pitchFamily="18" charset="0"/>
              </a:rPr>
              <a:t>2nd - Country Connections 4-H Club with $3,521.50 in sales 105 items</a:t>
            </a:r>
            <a:endParaRPr lang="en-US" sz="1600" dirty="0">
              <a:ea typeface="Calibri" panose="020F0502020204030204" pitchFamily="34" charset="0"/>
              <a:cs typeface="Times New Roman" panose="02020603050405020304" pitchFamily="18" charset="0"/>
            </a:endParaRPr>
          </a:p>
          <a:p>
            <a:pPr>
              <a:lnSpc>
                <a:spcPct val="107000"/>
              </a:lnSpc>
            </a:pPr>
            <a:r>
              <a:rPr lang="en-US" sz="1600" dirty="0">
                <a:solidFill>
                  <a:srgbClr val="000000"/>
                </a:solidFill>
                <a:ea typeface="Calibri" panose="020F0502020204030204" pitchFamily="34" charset="0"/>
                <a:cs typeface="Californian FB" panose="0207040306080B030204" pitchFamily="18" charset="0"/>
              </a:rPr>
              <a:t>4th - Clovers Kids 4-H Club with $871.00 in sales 12 items</a:t>
            </a:r>
            <a:endParaRPr lang="en-US" sz="1600" dirty="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rgbClr val="000000"/>
                </a:solidFill>
                <a:ea typeface="Calibri" panose="020F0502020204030204" pitchFamily="34" charset="0"/>
                <a:cs typeface="Californian FB" panose="0207040306080B030204" pitchFamily="18" charset="0"/>
              </a:rPr>
              <a:t> </a:t>
            </a:r>
            <a:endParaRPr lang="en-US" sz="1600" dirty="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rgbClr val="000000"/>
                </a:solidFill>
                <a:ea typeface="Calibri" panose="020F0502020204030204" pitchFamily="34" charset="0"/>
                <a:cs typeface="Californian FB" panose="0207040306080B030204" pitchFamily="18" charset="0"/>
              </a:rPr>
              <a:t>Other clubs participating – Brockway, Country Clovers, Equestrian Express, Furry Friends, Great Expectations, Hay Busters, Mane Attraction, Mis-Placed Riders, No Limits, Rustic Ramblers, SCC Sharp Shooters, West St Clair.  Thank you to all the club leaders that made the 4-H Council Auction a priority in their club.  </a:t>
            </a:r>
            <a:endParaRPr lang="en-US" sz="1600" dirty="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rgbClr val="000000"/>
                </a:solidFill>
                <a:ea typeface="Calibri" panose="020F0502020204030204" pitchFamily="34" charset="0"/>
                <a:cs typeface="Californian FB" panose="0207040306080B030204" pitchFamily="18" charset="0"/>
              </a:rPr>
              <a:t>Thank you to John </a:t>
            </a:r>
            <a:r>
              <a:rPr lang="en-US" sz="1600" dirty="0" err="1">
                <a:solidFill>
                  <a:srgbClr val="000000"/>
                </a:solidFill>
                <a:ea typeface="Calibri" panose="020F0502020204030204" pitchFamily="34" charset="0"/>
                <a:cs typeface="Californian FB" panose="0207040306080B030204" pitchFamily="18" charset="0"/>
              </a:rPr>
              <a:t>Tomascko</a:t>
            </a:r>
            <a:r>
              <a:rPr lang="en-US" sz="1600" dirty="0">
                <a:solidFill>
                  <a:srgbClr val="000000"/>
                </a:solidFill>
                <a:ea typeface="Calibri" panose="020F0502020204030204" pitchFamily="34" charset="0"/>
                <a:cs typeface="Californian FB" panose="0207040306080B030204" pitchFamily="18" charset="0"/>
              </a:rPr>
              <a:t> and his crew of JRT Thumb Auctioneering Auction Service for over 36 years of support.</a:t>
            </a:r>
            <a:endParaRPr lang="en-US"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992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37EE65B8-4E6D-4C16-AB5F-17EE527904FE}"/>
              </a:ext>
            </a:extLst>
          </p:cNvPr>
          <p:cNvSpPr>
            <a:spLocks noGrp="1"/>
          </p:cNvSpPr>
          <p:nvPr>
            <p:ph sz="quarter" idx="32"/>
          </p:nvPr>
        </p:nvSpPr>
        <p:spPr/>
        <p:txBody>
          <a:bodyPr/>
          <a:lstStyle/>
          <a:p>
            <a:r>
              <a:rPr lang="en-US" dirty="0"/>
              <a:t>St. Clair County Events</a:t>
            </a:r>
          </a:p>
        </p:txBody>
      </p:sp>
      <p:sp>
        <p:nvSpPr>
          <p:cNvPr id="25" name="Rectangle 24">
            <a:extLst>
              <a:ext uri="{FF2B5EF4-FFF2-40B4-BE49-F238E27FC236}">
                <a16:creationId xmlns:a16="http://schemas.microsoft.com/office/drawing/2014/main" id="{161330D9-8138-449F-98EF-F52F9E56AE2A}"/>
              </a:ext>
            </a:extLst>
          </p:cNvPr>
          <p:cNvSpPr/>
          <p:nvPr/>
        </p:nvSpPr>
        <p:spPr>
          <a:xfrm>
            <a:off x="272143" y="1884530"/>
            <a:ext cx="5049665" cy="310406"/>
          </a:xfrm>
          <a:prstGeom prst="rect">
            <a:avLst/>
          </a:prstGeom>
        </p:spPr>
        <p:txBody>
          <a:bodyPr wrap="square">
            <a:spAutoFit/>
          </a:bodyPr>
          <a:lstStyle/>
          <a:p>
            <a:pPr>
              <a:lnSpc>
                <a:spcPct val="116000"/>
              </a:lnSpc>
              <a:spcAft>
                <a:spcPts val="600"/>
              </a:spcAft>
            </a:pPr>
            <a:endParaRPr lang="en-US" sz="1300" kern="1400" dirty="0">
              <a:solidFill>
                <a:srgbClr val="000000"/>
              </a:solidFill>
              <a:latin typeface="Calibri" panose="020F0502020204030204" pitchFamily="34" charset="0"/>
            </a:endParaRPr>
          </a:p>
        </p:txBody>
      </p:sp>
      <p:sp>
        <p:nvSpPr>
          <p:cNvPr id="27" name="Rectangle 26">
            <a:extLst>
              <a:ext uri="{FF2B5EF4-FFF2-40B4-BE49-F238E27FC236}">
                <a16:creationId xmlns:a16="http://schemas.microsoft.com/office/drawing/2014/main" id="{C806C142-62DD-4E2E-AF10-817C8CE099D2}"/>
              </a:ext>
            </a:extLst>
          </p:cNvPr>
          <p:cNvSpPr/>
          <p:nvPr/>
        </p:nvSpPr>
        <p:spPr>
          <a:xfrm>
            <a:off x="272144" y="8445239"/>
            <a:ext cx="7228114" cy="1485145"/>
          </a:xfrm>
          <a:prstGeom prst="rect">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More information about 4-H events can be found online: </a:t>
            </a:r>
          </a:p>
          <a:p>
            <a:pPr algn="ctr"/>
            <a:endParaRPr lang="en-US" sz="1400" dirty="0"/>
          </a:p>
          <a:p>
            <a:pPr marL="285750" indent="-285750">
              <a:buFont typeface="Arial" panose="020B0604020202020204" pitchFamily="34" charset="0"/>
              <a:buChar char="•"/>
            </a:pPr>
            <a:r>
              <a:rPr lang="en-US" sz="1400" dirty="0"/>
              <a:t>St. Clair County 4-H Facebook page: </a:t>
            </a:r>
            <a:r>
              <a:rPr lang="en-US" sz="1400" dirty="0">
                <a:hlinkClick r:id="rId2"/>
              </a:rPr>
              <a:t>https://m.facebook.com/4Hstclaircounty</a:t>
            </a:r>
            <a:r>
              <a:rPr lang="en-US" sz="1400" dirty="0"/>
              <a:t>                                             </a:t>
            </a:r>
          </a:p>
          <a:p>
            <a:pPr marL="285750" indent="-285750">
              <a:buFont typeface="Arial" panose="020B0604020202020204" pitchFamily="34" charset="0"/>
              <a:buChar char="•"/>
            </a:pPr>
            <a:r>
              <a:rPr lang="en-US" sz="1400" dirty="0">
                <a:hlinkClick r:id="rId3"/>
              </a:rPr>
              <a:t>https://www.canr.msu.edu/4h/events</a:t>
            </a:r>
            <a:r>
              <a:rPr lang="en-US" sz="1400" dirty="0"/>
              <a:t>                                                                                                        </a:t>
            </a:r>
          </a:p>
          <a:p>
            <a:pPr marL="285750" indent="-285750">
              <a:buFont typeface="Arial" panose="020B0604020202020204" pitchFamily="34" charset="0"/>
              <a:buChar char="•"/>
            </a:pPr>
            <a:r>
              <a:rPr lang="en-US" sz="1400" dirty="0">
                <a:hlinkClick r:id="rId4"/>
              </a:rPr>
              <a:t>https://msue.stclaircounty.org </a:t>
            </a:r>
            <a:endParaRPr lang="en-US" sz="1400" dirty="0"/>
          </a:p>
          <a:p>
            <a:pPr marL="285750" indent="-285750">
              <a:buFont typeface="Arial" panose="020B0604020202020204" pitchFamily="34" charset="0"/>
              <a:buChar char="•"/>
            </a:pPr>
            <a:r>
              <a:rPr lang="en-US" sz="1400" dirty="0"/>
              <a:t>(810) 989-6956</a:t>
            </a:r>
          </a:p>
        </p:txBody>
      </p:sp>
      <p:sp>
        <p:nvSpPr>
          <p:cNvPr id="2" name="Rectangle 1">
            <a:extLst>
              <a:ext uri="{FF2B5EF4-FFF2-40B4-BE49-F238E27FC236}">
                <a16:creationId xmlns:a16="http://schemas.microsoft.com/office/drawing/2014/main" id="{081E933B-D2B4-4E14-AF1C-4343BAD076DC}"/>
              </a:ext>
            </a:extLst>
          </p:cNvPr>
          <p:cNvSpPr/>
          <p:nvPr/>
        </p:nvSpPr>
        <p:spPr>
          <a:xfrm>
            <a:off x="272144" y="1745896"/>
            <a:ext cx="5305697" cy="6848029"/>
          </a:xfrm>
          <a:prstGeom prst="rect">
            <a:avLst/>
          </a:prstGeom>
        </p:spPr>
        <p:txBody>
          <a:bodyPr wrap="square">
            <a:spAutoFit/>
          </a:bodyPr>
          <a:lstStyle/>
          <a:p>
            <a:pPr>
              <a:spcAft>
                <a:spcPts val="600"/>
              </a:spcAft>
            </a:pPr>
            <a:r>
              <a:rPr lang="en-US" sz="1200" b="1" u="sng" kern="1400" dirty="0">
                <a:solidFill>
                  <a:srgbClr val="000000"/>
                </a:solidFill>
                <a:latin typeface="Arial Narrow" panose="020B0606020202030204" pitchFamily="34" charset="0"/>
                <a:ea typeface="Times New Roman" panose="02020603050405020304" pitchFamily="18" charset="0"/>
              </a:rPr>
              <a:t>Local Calendar </a:t>
            </a:r>
            <a:endParaRPr lang="en-US" sz="1200" kern="1400" dirty="0">
              <a:solidFill>
                <a:srgbClr val="000000"/>
              </a:solidFill>
              <a:latin typeface="Arial Narrow" panose="020B0606020202030204" pitchFamily="34" charset="0"/>
              <a:ea typeface="Times New Roman" panose="02020603050405020304" pitchFamily="18" charset="0"/>
            </a:endParaRP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March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3/10 – Fair Board Meeting, 7pm, Goodells</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3/12 – 4-H Poultry Workshop, 6pm – 8pm, Goodells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3/15 – From the Forest to the Table, 4 Square Sportsman’s Club </a:t>
            </a:r>
            <a:r>
              <a:rPr lang="en-US" sz="1200" kern="1400" dirty="0" err="1">
                <a:solidFill>
                  <a:srgbClr val="000000"/>
                </a:solidFill>
                <a:latin typeface="Calibri" panose="020F0502020204030204" pitchFamily="34" charset="0"/>
                <a:ea typeface="Times New Roman" panose="02020603050405020304" pitchFamily="18" charset="0"/>
              </a:rPr>
              <a:t>Jeddo</a:t>
            </a:r>
            <a:r>
              <a:rPr lang="en-US" sz="1200" kern="1400" dirty="0">
                <a:solidFill>
                  <a:srgbClr val="000000"/>
                </a:solidFill>
                <a:latin typeface="Calibri" panose="020F0502020204030204" pitchFamily="34" charset="0"/>
                <a:ea typeface="Times New Roman" panose="02020603050405020304" pitchFamily="18" charset="0"/>
              </a:rPr>
              <a:t>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3/17 – 4-H Council Meeting, 7pm, Goodells</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3/20 – 4-H Horse Leaders Meeting, 7pm, Goodells</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April</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4/4 – 4-H Clover Sprouts Discovery Center Adventure, 5pm – 7pm, Port Huron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4/10 – 4-H Craft Night, 6pm – 8pm, Goodells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4/14 – Fair Board Meeting, 7pm, Goodells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4/14 – 4-H Club Officer Training, 6pm – 8pm, Goodells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4/16 – 4-H Flower Arranging Workshop 6:30pm – 8pm, Goodells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4/25-26 – Earth Fair – Goodells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May</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5/10 – Sheep Showmanship Clinic, Goodells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5/10 – Horse Round Robin Clinic, Goodells (pre-registration required)</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5/12 – Fair Board Meeting, 7pm, Goodells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5/17 – John Tate Memorial Horse Show, Goodells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5/31 – 4-H Rabbit Skill-A-Thon, Goodells (SAVE THE DATE) </a:t>
            </a:r>
          </a:p>
          <a:p>
            <a:pPr>
              <a:spcAft>
                <a:spcPts val="600"/>
              </a:spcAft>
            </a:pPr>
            <a:r>
              <a:rPr lang="en-US" sz="1200" kern="1400" dirty="0">
                <a:solidFill>
                  <a:srgbClr val="000000"/>
                </a:solidFill>
                <a:latin typeface="Calibri" panose="020F0502020204030204" pitchFamily="34" charset="0"/>
                <a:ea typeface="Times New Roman" panose="02020603050405020304" pitchFamily="18" charset="0"/>
              </a:rPr>
              <a:t> </a:t>
            </a:r>
            <a:r>
              <a:rPr lang="en-US" sz="1200" kern="1400" dirty="0">
                <a:solidFill>
                  <a:srgbClr val="000000"/>
                </a:solidFill>
                <a:latin typeface="Arial Narrow" panose="020B0606020202030204" pitchFamily="34" charset="0"/>
                <a:ea typeface="Times New Roman" panose="02020603050405020304" pitchFamily="18" charset="0"/>
              </a:rPr>
              <a:t>                                                 </a:t>
            </a:r>
            <a:r>
              <a:rPr lang="en-US" sz="1100" kern="1400" dirty="0">
                <a:solidFill>
                  <a:srgbClr val="000000"/>
                </a:solidFill>
                <a:latin typeface="Arial Narrow" panose="020B0606020202030204" pitchFamily="34" charset="0"/>
                <a:ea typeface="Times New Roman" panose="02020603050405020304" pitchFamily="18" charset="0"/>
              </a:rPr>
              <a:t>                                                                              </a:t>
            </a:r>
          </a:p>
        </p:txBody>
      </p:sp>
    </p:spTree>
    <p:extLst>
      <p:ext uri="{BB962C8B-B14F-4D97-AF65-F5344CB8AC3E}">
        <p14:creationId xmlns:p14="http://schemas.microsoft.com/office/powerpoint/2010/main" val="3404418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37EE65B8-4E6D-4C16-AB5F-17EE527904FE}"/>
              </a:ext>
            </a:extLst>
          </p:cNvPr>
          <p:cNvSpPr>
            <a:spLocks noGrp="1"/>
          </p:cNvSpPr>
          <p:nvPr>
            <p:ph sz="quarter" idx="32"/>
          </p:nvPr>
        </p:nvSpPr>
        <p:spPr>
          <a:xfrm>
            <a:off x="644577" y="1025525"/>
            <a:ext cx="6537888" cy="515938"/>
          </a:xfrm>
        </p:spPr>
        <p:txBody>
          <a:bodyPr/>
          <a:lstStyle/>
          <a:p>
            <a:r>
              <a:rPr lang="en-US" dirty="0"/>
              <a:t>St. Clair County Events Continued</a:t>
            </a:r>
          </a:p>
        </p:txBody>
      </p:sp>
      <p:sp>
        <p:nvSpPr>
          <p:cNvPr id="25" name="Rectangle 24">
            <a:extLst>
              <a:ext uri="{FF2B5EF4-FFF2-40B4-BE49-F238E27FC236}">
                <a16:creationId xmlns:a16="http://schemas.microsoft.com/office/drawing/2014/main" id="{161330D9-8138-449F-98EF-F52F9E56AE2A}"/>
              </a:ext>
            </a:extLst>
          </p:cNvPr>
          <p:cNvSpPr/>
          <p:nvPr/>
        </p:nvSpPr>
        <p:spPr>
          <a:xfrm>
            <a:off x="272143" y="1884530"/>
            <a:ext cx="5049665" cy="310406"/>
          </a:xfrm>
          <a:prstGeom prst="rect">
            <a:avLst/>
          </a:prstGeom>
        </p:spPr>
        <p:txBody>
          <a:bodyPr wrap="square">
            <a:spAutoFit/>
          </a:bodyPr>
          <a:lstStyle/>
          <a:p>
            <a:pPr>
              <a:lnSpc>
                <a:spcPct val="116000"/>
              </a:lnSpc>
              <a:spcAft>
                <a:spcPts val="600"/>
              </a:spcAft>
            </a:pPr>
            <a:endParaRPr lang="en-US" sz="1300" kern="1400" dirty="0">
              <a:solidFill>
                <a:srgbClr val="000000"/>
              </a:solidFill>
              <a:latin typeface="Calibri" panose="020F0502020204030204" pitchFamily="34" charset="0"/>
            </a:endParaRPr>
          </a:p>
        </p:txBody>
      </p:sp>
      <p:sp>
        <p:nvSpPr>
          <p:cNvPr id="27" name="Rectangle 26">
            <a:extLst>
              <a:ext uri="{FF2B5EF4-FFF2-40B4-BE49-F238E27FC236}">
                <a16:creationId xmlns:a16="http://schemas.microsoft.com/office/drawing/2014/main" id="{C806C142-62DD-4E2E-AF10-817C8CE099D2}"/>
              </a:ext>
            </a:extLst>
          </p:cNvPr>
          <p:cNvSpPr/>
          <p:nvPr/>
        </p:nvSpPr>
        <p:spPr>
          <a:xfrm>
            <a:off x="272144" y="8445239"/>
            <a:ext cx="7228114" cy="1485145"/>
          </a:xfrm>
          <a:prstGeom prst="rect">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More information about 4-H events can be found online: </a:t>
            </a:r>
          </a:p>
          <a:p>
            <a:pPr algn="ctr"/>
            <a:endParaRPr lang="en-US" sz="1400" dirty="0"/>
          </a:p>
          <a:p>
            <a:pPr marL="285750" indent="-285750">
              <a:buFont typeface="Arial" panose="020B0604020202020204" pitchFamily="34" charset="0"/>
              <a:buChar char="•"/>
            </a:pPr>
            <a:r>
              <a:rPr lang="en-US" sz="1400" dirty="0"/>
              <a:t>St. Clair County 4-H Facebook page: </a:t>
            </a:r>
            <a:r>
              <a:rPr lang="en-US" sz="1400" dirty="0">
                <a:hlinkClick r:id="rId2"/>
              </a:rPr>
              <a:t>https://m.facebook.com/4Hstclaircounty</a:t>
            </a:r>
            <a:r>
              <a:rPr lang="en-US" sz="1400" dirty="0"/>
              <a:t>                                             </a:t>
            </a:r>
          </a:p>
          <a:p>
            <a:pPr marL="285750" indent="-285750">
              <a:buFont typeface="Arial" panose="020B0604020202020204" pitchFamily="34" charset="0"/>
              <a:buChar char="•"/>
            </a:pPr>
            <a:r>
              <a:rPr lang="en-US" sz="1400" dirty="0">
                <a:hlinkClick r:id="rId3"/>
              </a:rPr>
              <a:t>https://www.canr.msu.edu/4h/events</a:t>
            </a:r>
            <a:r>
              <a:rPr lang="en-US" sz="1400" dirty="0"/>
              <a:t>                                                                                                        </a:t>
            </a:r>
          </a:p>
          <a:p>
            <a:pPr marL="285750" indent="-285750">
              <a:buFont typeface="Arial" panose="020B0604020202020204" pitchFamily="34" charset="0"/>
              <a:buChar char="•"/>
            </a:pPr>
            <a:r>
              <a:rPr lang="en-US" sz="1400" dirty="0">
                <a:hlinkClick r:id="rId4"/>
              </a:rPr>
              <a:t>https://msue.stclaircounty.org </a:t>
            </a:r>
            <a:endParaRPr lang="en-US" sz="1400" dirty="0"/>
          </a:p>
          <a:p>
            <a:pPr marL="285750" indent="-285750">
              <a:buFont typeface="Arial" panose="020B0604020202020204" pitchFamily="34" charset="0"/>
              <a:buChar char="•"/>
            </a:pPr>
            <a:r>
              <a:rPr lang="en-US" sz="1400" dirty="0"/>
              <a:t>(810) 989-6956</a:t>
            </a:r>
          </a:p>
        </p:txBody>
      </p:sp>
      <p:sp>
        <p:nvSpPr>
          <p:cNvPr id="2" name="Rectangle 1">
            <a:extLst>
              <a:ext uri="{FF2B5EF4-FFF2-40B4-BE49-F238E27FC236}">
                <a16:creationId xmlns:a16="http://schemas.microsoft.com/office/drawing/2014/main" id="{081E933B-D2B4-4E14-AF1C-4343BAD076DC}"/>
              </a:ext>
            </a:extLst>
          </p:cNvPr>
          <p:cNvSpPr/>
          <p:nvPr/>
        </p:nvSpPr>
        <p:spPr>
          <a:xfrm>
            <a:off x="272142" y="1716400"/>
            <a:ext cx="5305697" cy="2893100"/>
          </a:xfrm>
          <a:prstGeom prst="rect">
            <a:avLst/>
          </a:prstGeom>
        </p:spPr>
        <p:txBody>
          <a:bodyPr wrap="square">
            <a:spAutoFit/>
          </a:bodyPr>
          <a:lstStyle/>
          <a:p>
            <a:pPr>
              <a:spcAft>
                <a:spcPts val="600"/>
              </a:spcAft>
            </a:pPr>
            <a:r>
              <a:rPr lang="en-US" sz="1200" b="1" u="sng" kern="1400" dirty="0">
                <a:solidFill>
                  <a:srgbClr val="000000"/>
                </a:solidFill>
                <a:latin typeface="Arial Narrow" panose="020B0606020202030204" pitchFamily="34" charset="0"/>
                <a:ea typeface="Times New Roman" panose="02020603050405020304" pitchFamily="18" charset="0"/>
              </a:rPr>
              <a:t>Local Calendar </a:t>
            </a:r>
            <a:endParaRPr lang="en-US" sz="1200" kern="1400" dirty="0">
              <a:solidFill>
                <a:srgbClr val="000000"/>
              </a:solidFill>
              <a:latin typeface="Arial Narrow" panose="020B0606020202030204" pitchFamily="34" charset="0"/>
              <a:ea typeface="Times New Roman" panose="02020603050405020304" pitchFamily="18" charset="0"/>
            </a:endParaRP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June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6/9 – Fair Board Meeting, 7pm Goodells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6/21 – Warm Up Horse Show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6/22 – State 4-H Qualified Horse Show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6/24 – 6/26 – Thumb Area 4-H Camp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6/28 – Shooting Sports Tournament Blue Water Sportsman’s Club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6/29 – Archery Tournament Goodells</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July                                                                                                                                                                                 </a:t>
            </a:r>
          </a:p>
          <a:p>
            <a:pPr lvl="0">
              <a:spcAft>
                <a:spcPts val="600"/>
              </a:spcAft>
            </a:pPr>
            <a:r>
              <a:rPr lang="en-US" sz="1200" kern="1400" dirty="0">
                <a:solidFill>
                  <a:srgbClr val="000000"/>
                </a:solidFill>
                <a:latin typeface="Calibri" panose="020F0502020204030204" pitchFamily="34" charset="0"/>
                <a:ea typeface="Times New Roman" panose="02020603050405020304" pitchFamily="18" charset="0"/>
              </a:rPr>
              <a:t>7/14-7/19 SCC 4-H &amp; Youth Fair  </a:t>
            </a:r>
            <a:endParaRPr lang="en-US" sz="1100" kern="1400" dirty="0">
              <a:solidFill>
                <a:srgbClr val="000000"/>
              </a:solidFill>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168925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798639" cy="515938"/>
          </a:xfrm>
        </p:spPr>
        <p:txBody>
          <a:bodyPr/>
          <a:lstStyle/>
          <a:p>
            <a:pPr lvl="0"/>
            <a:r>
              <a:rPr lang="en-US" dirty="0"/>
              <a:t>4-H &amp; Youth Fair Update</a:t>
            </a:r>
          </a:p>
        </p:txBody>
      </p:sp>
      <p:sp>
        <p:nvSpPr>
          <p:cNvPr id="3" name="Rectangle 2">
            <a:extLst>
              <a:ext uri="{FF2B5EF4-FFF2-40B4-BE49-F238E27FC236}">
                <a16:creationId xmlns:a16="http://schemas.microsoft.com/office/drawing/2014/main" id="{72236C3D-2650-466A-B0B8-77E4616DCD47}"/>
              </a:ext>
            </a:extLst>
          </p:cNvPr>
          <p:cNvSpPr/>
          <p:nvPr/>
        </p:nvSpPr>
        <p:spPr>
          <a:xfrm>
            <a:off x="201168" y="2066600"/>
            <a:ext cx="7242048" cy="3416320"/>
          </a:xfrm>
          <a:prstGeom prst="rect">
            <a:avLst/>
          </a:prstGeom>
        </p:spPr>
        <p:txBody>
          <a:bodyPr wrap="square">
            <a:spAutoFit/>
          </a:bodyPr>
          <a:lstStyle/>
          <a:p>
            <a:r>
              <a:rPr lang="en-US" dirty="0"/>
              <a:t>Volunteers sought for superintendents at the fair.</a:t>
            </a:r>
            <a:br>
              <a:rPr lang="en-US" dirty="0"/>
            </a:br>
            <a:r>
              <a:rPr lang="en-US" dirty="0"/>
              <a:t>Help set up and tear down the still exhibit barn, get judges for your project area and facilitate judging at the fair.</a:t>
            </a:r>
            <a:br>
              <a:rPr lang="en-US" dirty="0"/>
            </a:br>
            <a:r>
              <a:rPr lang="en-US" dirty="0"/>
              <a:t>For your service, receive a weekly admission pass to the fair, a volunteer's shirt, and enduring gratitude of our 4-H &amp; youth exhibitors and adult volunteers.</a:t>
            </a:r>
            <a:br>
              <a:rPr lang="en-US" dirty="0"/>
            </a:br>
            <a:r>
              <a:rPr lang="en-US" dirty="0"/>
              <a:t>To be a superintendent at the fair, fill out an application at: </a:t>
            </a:r>
            <a:r>
              <a:rPr lang="en-US" b="1" dirty="0">
                <a:hlinkClick r:id="rId2"/>
              </a:rPr>
              <a:t>https://stclaircounty4hfair.org/wp-content/uploads/2023/09/Superintendent-Application.pdf?fbclid=IwZXh0bgNhZW0CMTAAAR0I1pC78M0-oM_ZzMZFZDG6UKO8N1AlgQcLliA5ahAqM_17k3W16TfahLU_aem_jt0wMAcrtt-IZYtjUcuFMA</a:t>
            </a:r>
            <a:endParaRPr lang="en-US" dirty="0"/>
          </a:p>
        </p:txBody>
      </p:sp>
      <p:pic>
        <p:nvPicPr>
          <p:cNvPr id="4" name="Picture 3">
            <a:extLst>
              <a:ext uri="{FF2B5EF4-FFF2-40B4-BE49-F238E27FC236}">
                <a16:creationId xmlns:a16="http://schemas.microsoft.com/office/drawing/2014/main" id="{8B6C569E-335E-4DB2-AB3E-1662E8839B6D}"/>
              </a:ext>
            </a:extLst>
          </p:cNvPr>
          <p:cNvPicPr>
            <a:picLocks noChangeAspect="1"/>
          </p:cNvPicPr>
          <p:nvPr/>
        </p:nvPicPr>
        <p:blipFill>
          <a:blip r:embed="rId3"/>
          <a:stretch>
            <a:fillRect/>
          </a:stretch>
        </p:blipFill>
        <p:spPr>
          <a:xfrm>
            <a:off x="214167" y="5728332"/>
            <a:ext cx="3570015" cy="3570015"/>
          </a:xfrm>
          <a:prstGeom prst="rect">
            <a:avLst/>
          </a:prstGeom>
        </p:spPr>
      </p:pic>
      <p:pic>
        <p:nvPicPr>
          <p:cNvPr id="6" name="Picture 5">
            <a:extLst>
              <a:ext uri="{FF2B5EF4-FFF2-40B4-BE49-F238E27FC236}">
                <a16:creationId xmlns:a16="http://schemas.microsoft.com/office/drawing/2014/main" id="{EC1CE05E-FA15-45F8-9C9A-2A45DF211CCB}"/>
              </a:ext>
            </a:extLst>
          </p:cNvPr>
          <p:cNvPicPr>
            <a:picLocks noChangeAspect="1"/>
          </p:cNvPicPr>
          <p:nvPr/>
        </p:nvPicPr>
        <p:blipFill>
          <a:blip r:embed="rId4"/>
          <a:stretch>
            <a:fillRect/>
          </a:stretch>
        </p:blipFill>
        <p:spPr>
          <a:xfrm>
            <a:off x="3886200" y="5728331"/>
            <a:ext cx="3570015" cy="3570015"/>
          </a:xfrm>
          <a:prstGeom prst="rect">
            <a:avLst/>
          </a:prstGeom>
        </p:spPr>
      </p:pic>
    </p:spTree>
    <p:extLst>
      <p:ext uri="{BB962C8B-B14F-4D97-AF65-F5344CB8AC3E}">
        <p14:creationId xmlns:p14="http://schemas.microsoft.com/office/powerpoint/2010/main" val="235423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a:xfrm>
            <a:off x="644577" y="1025525"/>
            <a:ext cx="6567384" cy="515938"/>
          </a:xfrm>
        </p:spPr>
        <p:txBody>
          <a:bodyPr/>
          <a:lstStyle/>
          <a:p>
            <a:pPr lvl="0"/>
            <a:r>
              <a:rPr lang="en-US" dirty="0"/>
              <a:t>Welcome the following new project superintendents!</a:t>
            </a:r>
          </a:p>
        </p:txBody>
      </p:sp>
      <p:pic>
        <p:nvPicPr>
          <p:cNvPr id="3" name="Picture 2">
            <a:extLst>
              <a:ext uri="{FF2B5EF4-FFF2-40B4-BE49-F238E27FC236}">
                <a16:creationId xmlns:a16="http://schemas.microsoft.com/office/drawing/2014/main" id="{DA3D4507-3E6C-43A3-89C4-361166CF6DB9}"/>
              </a:ext>
            </a:extLst>
          </p:cNvPr>
          <p:cNvPicPr>
            <a:picLocks noChangeAspect="1"/>
          </p:cNvPicPr>
          <p:nvPr/>
        </p:nvPicPr>
        <p:blipFill>
          <a:blip r:embed="rId2"/>
          <a:stretch>
            <a:fillRect/>
          </a:stretch>
        </p:blipFill>
        <p:spPr>
          <a:xfrm>
            <a:off x="251532" y="2950369"/>
            <a:ext cx="7269335" cy="6082506"/>
          </a:xfrm>
          <a:prstGeom prst="rect">
            <a:avLst/>
          </a:prstGeom>
        </p:spPr>
      </p:pic>
    </p:spTree>
    <p:extLst>
      <p:ext uri="{BB962C8B-B14F-4D97-AF65-F5344CB8AC3E}">
        <p14:creationId xmlns:p14="http://schemas.microsoft.com/office/powerpoint/2010/main" val="3405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p:txBody>
          <a:bodyPr/>
          <a:lstStyle/>
          <a:p>
            <a:pPr lvl="0"/>
            <a:r>
              <a:rPr lang="en-US" dirty="0"/>
              <a:t>Beef Weigh in Results</a:t>
            </a:r>
          </a:p>
        </p:txBody>
      </p:sp>
      <p:pic>
        <p:nvPicPr>
          <p:cNvPr id="6" name="Picture 5">
            <a:extLst>
              <a:ext uri="{FF2B5EF4-FFF2-40B4-BE49-F238E27FC236}">
                <a16:creationId xmlns:a16="http://schemas.microsoft.com/office/drawing/2014/main" id="{8D0B85A6-1C6B-4343-B8DC-FD5CF24CBA24}"/>
              </a:ext>
            </a:extLst>
          </p:cNvPr>
          <p:cNvPicPr>
            <a:picLocks noChangeAspect="1"/>
          </p:cNvPicPr>
          <p:nvPr/>
        </p:nvPicPr>
        <p:blipFill>
          <a:blip r:embed="rId2"/>
          <a:stretch>
            <a:fillRect/>
          </a:stretch>
        </p:blipFill>
        <p:spPr>
          <a:xfrm>
            <a:off x="294046" y="2997405"/>
            <a:ext cx="7216756" cy="4063589"/>
          </a:xfrm>
          <a:prstGeom prst="rect">
            <a:avLst/>
          </a:prstGeom>
        </p:spPr>
      </p:pic>
    </p:spTree>
    <p:extLst>
      <p:ext uri="{BB962C8B-B14F-4D97-AF65-F5344CB8AC3E}">
        <p14:creationId xmlns:p14="http://schemas.microsoft.com/office/powerpoint/2010/main" val="1792301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32"/>
          </p:nvPr>
        </p:nvSpPr>
        <p:spPr/>
        <p:txBody>
          <a:bodyPr/>
          <a:lstStyle/>
          <a:p>
            <a:pPr lvl="0"/>
            <a:r>
              <a:rPr lang="en-US" dirty="0"/>
              <a:t>4-H &amp; Youth Fair Update</a:t>
            </a:r>
          </a:p>
        </p:txBody>
      </p:sp>
      <p:pic>
        <p:nvPicPr>
          <p:cNvPr id="3" name="Picture 2">
            <a:extLst>
              <a:ext uri="{FF2B5EF4-FFF2-40B4-BE49-F238E27FC236}">
                <a16:creationId xmlns:a16="http://schemas.microsoft.com/office/drawing/2014/main" id="{7955ADA6-DD45-411A-A7FF-421FB9B1148F}"/>
              </a:ext>
            </a:extLst>
          </p:cNvPr>
          <p:cNvPicPr>
            <a:picLocks noChangeAspect="1"/>
          </p:cNvPicPr>
          <p:nvPr/>
        </p:nvPicPr>
        <p:blipFill>
          <a:blip r:embed="rId2"/>
          <a:stretch>
            <a:fillRect/>
          </a:stretch>
        </p:blipFill>
        <p:spPr>
          <a:xfrm>
            <a:off x="282099" y="2473973"/>
            <a:ext cx="7208201" cy="6042964"/>
          </a:xfrm>
          <a:prstGeom prst="rect">
            <a:avLst/>
          </a:prstGeom>
        </p:spPr>
      </p:pic>
    </p:spTree>
    <p:extLst>
      <p:ext uri="{BB962C8B-B14F-4D97-AF65-F5344CB8AC3E}">
        <p14:creationId xmlns:p14="http://schemas.microsoft.com/office/powerpoint/2010/main" val="12999095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6A32F30BFF6F46B6BA22458B08C601" ma:contentTypeVersion="19" ma:contentTypeDescription="Create a new document." ma:contentTypeScope="" ma:versionID="85c5e8be89b3539785b63ce4b4f10989">
  <xsd:schema xmlns:xsd="http://www.w3.org/2001/XMLSchema" xmlns:xs="http://www.w3.org/2001/XMLSchema" xmlns:p="http://schemas.microsoft.com/office/2006/metadata/properties" xmlns:ns1="http://schemas.microsoft.com/sharepoint/v3" xmlns:ns3="b0ac60ac-d541-43b9-a383-c2ffd18874c6" xmlns:ns4="0fac49da-da7d-4312-9715-77edc4144668" targetNamespace="http://schemas.microsoft.com/office/2006/metadata/properties" ma:root="true" ma:fieldsID="be8b786d4bf88569543ef2df0b9315cb" ns1:_="" ns3:_="" ns4:_="">
    <xsd:import namespace="http://schemas.microsoft.com/sharepoint/v3"/>
    <xsd:import namespace="b0ac60ac-d541-43b9-a383-c2ffd18874c6"/>
    <xsd:import namespace="0fac49da-da7d-4312-9715-77edc4144668"/>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ac60ac-d541-43b9-a383-c2ffd18874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ac49da-da7d-4312-9715-77edc414466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b0ac60ac-d541-43b9-a383-c2ffd18874c6" xsi:nil="true"/>
  </documentManagement>
</p:properties>
</file>

<file path=customXml/itemProps1.xml><?xml version="1.0" encoding="utf-8"?>
<ds:datastoreItem xmlns:ds="http://schemas.openxmlformats.org/officeDocument/2006/customXml" ds:itemID="{C9AEE800-A85E-4E7A-B409-1E3CEE084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0ac60ac-d541-43b9-a383-c2ffd18874c6"/>
    <ds:schemaRef ds:uri="0fac49da-da7d-4312-9715-77edc41446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FBA121-9A9E-48D2-9206-15BCD9C5E9B8}">
  <ds:schemaRefs>
    <ds:schemaRef ds:uri="http://schemas.microsoft.com/sharepoint/v3/contenttype/forms"/>
  </ds:schemaRefs>
</ds:datastoreItem>
</file>

<file path=customXml/itemProps3.xml><?xml version="1.0" encoding="utf-8"?>
<ds:datastoreItem xmlns:ds="http://schemas.openxmlformats.org/officeDocument/2006/customXml" ds:itemID="{A9343FF1-C85F-487D-9936-FEE8BA8C2551}">
  <ds:schemaRefs>
    <ds:schemaRef ds:uri="http://schemas.microsoft.com/sharepoint/v3"/>
    <ds:schemaRef ds:uri="0fac49da-da7d-4312-9715-77edc4144668"/>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b0ac60ac-d541-43b9-a383-c2ffd18874c6"/>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56247</TotalTime>
  <Words>1683</Words>
  <Application>Microsoft Office PowerPoint</Application>
  <PresentationFormat>Custom</PresentationFormat>
  <Paragraphs>157</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Narrow</vt:lpstr>
      <vt:lpstr>Calibri</vt:lpstr>
      <vt:lpstr>Calibri Light</vt:lpstr>
      <vt:lpstr>Californian FB</vt:lpstr>
      <vt:lpstr>Liberator Heavy</vt:lpstr>
      <vt:lpstr>Liberator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Nicole Strausser</cp:lastModifiedBy>
  <cp:revision>4589</cp:revision>
  <cp:lastPrinted>2024-11-21T18:25:43Z</cp:lastPrinted>
  <dcterms:created xsi:type="dcterms:W3CDTF">2022-02-23T14:34:07Z</dcterms:created>
  <dcterms:modified xsi:type="dcterms:W3CDTF">2025-03-07T19:58:15Z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0x010100D46A32F30BFF6F46B6BA22458B08C601</vt:lpwstr>
  </property>
</Properties>
</file>